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79" r:id="rId2"/>
    <p:sldId id="343" r:id="rId3"/>
    <p:sldId id="352" r:id="rId4"/>
    <p:sldId id="353" r:id="rId5"/>
    <p:sldId id="360" r:id="rId6"/>
    <p:sldId id="361" r:id="rId7"/>
    <p:sldId id="357" r:id="rId8"/>
    <p:sldId id="358" r:id="rId9"/>
    <p:sldId id="318" r:id="rId10"/>
    <p:sldId id="310" r:id="rId11"/>
    <p:sldId id="312" r:id="rId12"/>
    <p:sldId id="359" r:id="rId13"/>
    <p:sldId id="311" r:id="rId14"/>
  </p:sldIdLst>
  <p:sldSz cx="9144000" cy="6858000" type="screen4x3"/>
  <p:notesSz cx="10018713" cy="688816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1014B"/>
    <a:srgbClr val="8399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6391" autoAdjust="0"/>
  </p:normalViewPr>
  <p:slideViewPr>
    <p:cSldViewPr>
      <p:cViewPr varScale="1">
        <p:scale>
          <a:sx n="100" d="100"/>
          <a:sy n="100" d="100"/>
        </p:scale>
        <p:origin x="115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538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41442" cy="344408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74953" y="0"/>
            <a:ext cx="4341442" cy="344408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F71F5895-E8E1-4B71-AEEF-5ADC890C9AE8}" type="datetime1">
              <a:rPr lang="zh-TW" altLang="en-US" smtClean="0"/>
              <a:t>2024/8/5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6542560"/>
            <a:ext cx="4341442" cy="344408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74953" y="6542560"/>
            <a:ext cx="4341442" cy="344408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2E64D94E-53A1-43B6-B4A0-E71441305A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2438201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41442" cy="344408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74953" y="0"/>
            <a:ext cx="4341442" cy="344408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B05FA8CF-9BB4-4724-9DFC-C8D1D1F2F907}" type="datetime1">
              <a:rPr lang="zh-TW" altLang="en-US" smtClean="0"/>
              <a:t>2024/8/5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5938"/>
            <a:ext cx="3443287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8" rIns="92437" bIns="46218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1001872" y="3271878"/>
            <a:ext cx="8014970" cy="3099674"/>
          </a:xfrm>
          <a:prstGeom prst="rect">
            <a:avLst/>
          </a:prstGeom>
        </p:spPr>
        <p:txBody>
          <a:bodyPr vert="horz" lIns="92437" tIns="46218" rIns="92437" bIns="46218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6542560"/>
            <a:ext cx="4341442" cy="344408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74953" y="6542560"/>
            <a:ext cx="4341442" cy="344408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8720A8C1-ADAF-48C4-A0BC-AD61E9ADB2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415316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05FA8CF-9BB4-4724-9DFC-C8D1D1F2F907}" type="datetime1">
              <a:rPr lang="zh-TW" altLang="en-US" smtClean="0"/>
              <a:t>2024/8/5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5937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05FA8CF-9BB4-4724-9DFC-C8D1D1F2F907}" type="datetime1">
              <a:rPr lang="zh-TW" altLang="en-US" smtClean="0"/>
              <a:t>2024/8/5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7375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05FA8CF-9BB4-4724-9DFC-C8D1D1F2F907}" type="datetime1">
              <a:rPr lang="zh-TW" altLang="en-US" smtClean="0"/>
              <a:t>2024/8/5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3610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FC7ED57-264D-43BA-83F0-69933B019CE2}" type="datetime1">
              <a:rPr lang="zh-TW" altLang="en-US" smtClean="0"/>
              <a:t>2024/8/5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670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B55F-19B8-4E3F-ABE6-DECE7FA35D1C}" type="datetime1">
              <a:rPr lang="zh-TW" altLang="en-US" smtClean="0"/>
              <a:t>2024/8/5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84520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B55F-19B8-4E3F-ABE6-DECE7FA35D1C}" type="datetime1">
              <a:rPr lang="zh-TW" altLang="en-US" smtClean="0"/>
              <a:t>2024/8/5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17411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B55F-19B8-4E3F-ABE6-DECE7FA35D1C}" type="datetime1">
              <a:rPr lang="zh-TW" altLang="en-US" smtClean="0"/>
              <a:t>2024/8/5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74775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B55F-19B8-4E3F-ABE6-DECE7FA35D1C}" type="datetime1">
              <a:rPr lang="zh-TW" altLang="en-US" smtClean="0"/>
              <a:t>2024/8/5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322187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B55F-19B8-4E3F-ABE6-DECE7FA35D1C}" type="datetime1">
              <a:rPr lang="zh-TW" altLang="en-US" smtClean="0"/>
              <a:t>2024/8/5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67800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B55F-19B8-4E3F-ABE6-DECE7FA35D1C}" type="datetime1">
              <a:rPr lang="zh-TW" altLang="en-US" smtClean="0"/>
              <a:t>2024/8/5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21464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A0331-6995-484D-901B-4C6AA559EE73}" type="datetime1">
              <a:rPr lang="zh-TW" altLang="en-US" smtClean="0"/>
              <a:t>2024/8/5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169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E5BD-DE52-4206-A313-F0CDC83FC34C}" type="datetime1">
              <a:rPr lang="zh-TW" altLang="en-US" smtClean="0"/>
              <a:t>2024/8/5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390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3BEA-4A03-45C9-9573-BB5F91C9C3FA}" type="datetime1">
              <a:rPr lang="zh-TW" altLang="en-US" smtClean="0"/>
              <a:t>2024/8/5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5208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B55F-19B8-4E3F-ABE6-DECE7FA35D1C}" type="datetime1">
              <a:rPr lang="zh-TW" altLang="en-US" smtClean="0"/>
              <a:t>2024/8/5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76128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23F68-1619-460E-B095-56BBC68CEC02}" type="datetime1">
              <a:rPr lang="zh-TW" altLang="en-US" smtClean="0"/>
              <a:t>2024/8/5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022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07D7-4EE6-4E3A-9CF2-BF02BCA66867}" type="datetime1">
              <a:rPr lang="zh-TW" altLang="en-US" smtClean="0"/>
              <a:t>2024/8/5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90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34600-1E58-4CF4-92A0-8B32B19D7C11}" type="datetime1">
              <a:rPr lang="zh-TW" altLang="en-US" smtClean="0"/>
              <a:t>2024/8/5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174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56D7-57C3-4F94-9C4A-E9F6C72C0AEA}" type="datetime1">
              <a:rPr lang="zh-TW" altLang="en-US" smtClean="0"/>
              <a:t>2024/8/5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0439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206D2-9550-4499-A8DB-E6AF05D0BCEC}" type="datetime1">
              <a:rPr lang="zh-TW" altLang="en-US" smtClean="0"/>
              <a:t>2024/8/5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687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DA3D-C21A-4C5C-84BC-DD02BC6187D2}" type="datetime1">
              <a:rPr lang="zh-TW" altLang="en-US" smtClean="0"/>
              <a:t>2024/8/5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2868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401B55F-19B8-4E3F-ABE6-DECE7FA35D1C}" type="datetime1">
              <a:rPr lang="zh-TW" altLang="en-US" smtClean="0"/>
              <a:t>2024/8/5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9718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325004"/>
              </p:ext>
            </p:extLst>
          </p:nvPr>
        </p:nvGraphicFramePr>
        <p:xfrm>
          <a:off x="281607" y="692696"/>
          <a:ext cx="8658588" cy="5241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4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0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6032">
                  <a:extLst>
                    <a:ext uri="{9D8B030D-6E8A-4147-A177-3AD203B41FA5}">
                      <a16:colId xmlns:a16="http://schemas.microsoft.com/office/drawing/2014/main" val="916276571"/>
                    </a:ext>
                  </a:extLst>
                </a:gridCol>
              </a:tblGrid>
              <a:tr h="1487006">
                <a:tc gridSpan="4">
                  <a:txBody>
                    <a:bodyPr/>
                    <a:lstStyle/>
                    <a:p>
                      <a:pPr algn="dist"/>
                      <a:r>
                        <a:rPr lang="zh-TW" alt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sym typeface="Arial" panose="020B0604020202020204" pitchFamily="34" charset="0"/>
                        </a:rPr>
                        <a:t>臺中市政府勞工局委託嶺東科技大學辦理</a:t>
                      </a:r>
                      <a:endParaRPr lang="en-US" altLang="zh-TW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sym typeface="Arial" panose="020B0604020202020204" pitchFamily="34" charset="0"/>
                      </a:endParaRPr>
                    </a:p>
                    <a:p>
                      <a:pPr algn="dist"/>
                      <a:r>
                        <a:rPr lang="zh-TW" altLang="en-US" sz="2800" b="1" spc="-1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sym typeface="Arial" panose="020B0604020202020204" pitchFamily="34" charset="0"/>
                        </a:rPr>
                        <a:t>「</a:t>
                      </a:r>
                      <a:r>
                        <a:rPr lang="zh-TW" altLang="zh-TW" sz="2400" b="1" kern="1200" spc="-150" baseline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+mn-cs"/>
                        </a:rPr>
                        <a:t>生成式</a:t>
                      </a:r>
                      <a:r>
                        <a:rPr lang="en-US" altLang="zh-TW" sz="2400" b="1" kern="1200" spc="-150" baseline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+mn-cs"/>
                        </a:rPr>
                        <a:t> AI </a:t>
                      </a:r>
                      <a:r>
                        <a:rPr lang="zh-TW" altLang="zh-TW" sz="2400" b="1" kern="1200" spc="-150" baseline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+mn-cs"/>
                        </a:rPr>
                        <a:t>與</a:t>
                      </a:r>
                      <a:r>
                        <a:rPr lang="en-US" altLang="zh-TW" sz="2400" b="1" kern="1200" spc="-150" baseline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+mn-cs"/>
                        </a:rPr>
                        <a:t> Canva </a:t>
                      </a:r>
                      <a:r>
                        <a:rPr lang="zh-TW" altLang="zh-TW" sz="2400" b="1" kern="1200" spc="-150" baseline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+mn-cs"/>
                        </a:rPr>
                        <a:t>雲端設計實戰營</a:t>
                      </a:r>
                      <a:r>
                        <a:rPr lang="zh-TW" altLang="en-US" sz="2800" b="1" spc="-1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sym typeface="Arial" panose="020B0604020202020204" pitchFamily="34" charset="0"/>
                        </a:rPr>
                        <a:t>」</a:t>
                      </a:r>
                      <a:br>
                        <a:rPr lang="en-US" altLang="zh-TW" sz="2800" b="1" spc="-1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sym typeface="Arial" panose="020B0604020202020204" pitchFamily="34" charset="0"/>
                        </a:rPr>
                      </a:br>
                      <a:r>
                        <a:rPr lang="en-US" altLang="zh-TW" sz="2400" b="1" spc="-150" baseline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sym typeface="Arial" panose="020B0604020202020204" pitchFamily="34" charset="0"/>
                        </a:rPr>
                        <a:t>113/8/12(</a:t>
                      </a:r>
                      <a:r>
                        <a:rPr lang="zh-TW" altLang="en-US" sz="2400" b="1" spc="-150" baseline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sym typeface="Arial" panose="020B0604020202020204" pitchFamily="34" charset="0"/>
                        </a:rPr>
                        <a:t>一</a:t>
                      </a:r>
                      <a:r>
                        <a:rPr lang="en-US" altLang="zh-TW" sz="2400" b="1" spc="-150" baseline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sym typeface="Arial" panose="020B0604020202020204" pitchFamily="34" charset="0"/>
                        </a:rPr>
                        <a:t>)</a:t>
                      </a:r>
                      <a:r>
                        <a:rPr lang="zh-TW" alt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sym typeface="Arial" panose="020B0604020202020204" pitchFamily="34" charset="0"/>
                        </a:rPr>
                        <a:t> 甄試議程表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dist"/>
                      <a:endParaRPr lang="zh-TW" alt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sym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05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latin typeface="Arial" panose="020B0604020202020204" pitchFamily="34" charset="0"/>
                          <a:ea typeface="標楷體" panose="03000509000000000000" pitchFamily="65" charset="-120"/>
                          <a:sym typeface="Arial" panose="020B0604020202020204" pitchFamily="34" charset="0"/>
                        </a:rPr>
                        <a:t>項次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latin typeface="Arial" panose="020B0604020202020204" pitchFamily="34" charset="0"/>
                          <a:ea typeface="標楷體" panose="03000509000000000000" pitchFamily="65" charset="-120"/>
                          <a:sym typeface="Arial" panose="020B0604020202020204" pitchFamily="34" charset="0"/>
                        </a:rPr>
                        <a:t>時間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latin typeface="Arial" panose="020B0604020202020204" pitchFamily="34" charset="0"/>
                          <a:ea typeface="標楷體" panose="03000509000000000000" pitchFamily="65" charset="-120"/>
                          <a:sym typeface="Arial" panose="020B0604020202020204" pitchFamily="34" charset="0"/>
                        </a:rPr>
                        <a:t>工作項目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>
                          <a:latin typeface="Arial" panose="020B0604020202020204" pitchFamily="34" charset="0"/>
                          <a:ea typeface="標楷體" panose="03000509000000000000" pitchFamily="65" charset="-120"/>
                          <a:sym typeface="Arial" panose="020B0604020202020204" pitchFamily="34" charset="0"/>
                        </a:rPr>
                        <a:t>報告人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05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latin typeface="Arial" panose="020B0604020202020204" pitchFamily="34" charset="0"/>
                          <a:ea typeface="標楷體" panose="03000509000000000000" pitchFamily="65" charset="-120"/>
                          <a:sym typeface="Arial" panose="020B0604020202020204" pitchFamily="34" charset="0"/>
                        </a:rPr>
                        <a:t>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10:00-10:10</a:t>
                      </a:r>
                      <a:endParaRPr lang="zh-TW" altLang="en-US" sz="2400" b="1" dirty="0"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latin typeface="Arial" panose="020B0604020202020204" pitchFamily="34" charset="0"/>
                          <a:ea typeface="標楷體" panose="03000509000000000000" pitchFamily="65" charset="-120"/>
                          <a:sym typeface="Arial" panose="020B0604020202020204" pitchFamily="34" charset="0"/>
                        </a:rPr>
                        <a:t>報 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latin typeface="Arial" panose="020B0604020202020204" pitchFamily="34" charset="0"/>
                          <a:ea typeface="標楷體" panose="03000509000000000000" pitchFamily="65" charset="-120"/>
                          <a:sym typeface="Arial" panose="020B0604020202020204" pitchFamily="34" charset="0"/>
                        </a:rPr>
                        <a:t>推廣教育部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05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latin typeface="Arial" panose="020B0604020202020204" pitchFamily="34" charset="0"/>
                          <a:ea typeface="標楷體" panose="03000509000000000000" pitchFamily="65" charset="-120"/>
                          <a:sym typeface="Arial" panose="020B0604020202020204" pitchFamily="34" charset="0"/>
                        </a:rPr>
                        <a:t>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10:10-10:25</a:t>
                      </a:r>
                      <a:endParaRPr lang="zh-TW" altLang="en-US" sz="2400" b="1" dirty="0"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+mn-cs"/>
                          <a:sym typeface="Arial" panose="020B0604020202020204" pitchFamily="34" charset="0"/>
                        </a:rPr>
                        <a:t>甄試說明</a:t>
                      </a:r>
                      <a:endParaRPr lang="en-US" altLang="zh-TW" sz="2400" b="1" dirty="0">
                        <a:latin typeface="Arial" panose="020B0604020202020204" pitchFamily="34" charset="0"/>
                        <a:ea typeface="標楷體" panose="03000509000000000000" pitchFamily="65" charset="-120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latin typeface="Arial" panose="020B0604020202020204" pitchFamily="34" charset="0"/>
                          <a:ea typeface="標楷體" panose="03000509000000000000" pitchFamily="65" charset="-120"/>
                          <a:sym typeface="Arial" panose="020B0604020202020204" pitchFamily="34" charset="0"/>
                        </a:rPr>
                        <a:t>推廣教育部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3074888"/>
                  </a:ext>
                </a:extLst>
              </a:tr>
              <a:tr h="47105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+mn-cs"/>
                          <a:sym typeface="Arial" panose="020B0604020202020204" pitchFamily="34" charset="0"/>
                        </a:rPr>
                        <a:t>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10:30-11:00</a:t>
                      </a:r>
                      <a:endParaRPr lang="zh-TW" altLang="en-US" sz="24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>
                          <a:latin typeface="Arial" panose="020B0604020202020204" pitchFamily="34" charset="0"/>
                          <a:ea typeface="標楷體" panose="03000509000000000000" pitchFamily="65" charset="-120"/>
                          <a:sym typeface="Arial" panose="020B0604020202020204" pitchFamily="34" charset="0"/>
                        </a:rPr>
                        <a:t>筆試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latin typeface="Arial" panose="020B0604020202020204" pitchFamily="34" charset="0"/>
                          <a:ea typeface="標楷體" panose="03000509000000000000" pitchFamily="65" charset="-120"/>
                          <a:sym typeface="Arial" panose="020B0604020202020204" pitchFamily="34" charset="0"/>
                        </a:rPr>
                        <a:t>甄試委員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518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sym typeface="Arial" panose="020B0604020202020204" pitchFamily="34" charset="0"/>
                        </a:rPr>
                        <a:t>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11:00-11:40</a:t>
                      </a:r>
                      <a:endParaRPr lang="zh-TW" altLang="en-US" sz="24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>
                          <a:latin typeface="Arial" panose="020B0604020202020204" pitchFamily="34" charset="0"/>
                          <a:ea typeface="標楷體" panose="03000509000000000000" pitchFamily="65" charset="-120"/>
                          <a:sym typeface="Arial" panose="020B0604020202020204" pitchFamily="34" charset="0"/>
                        </a:rPr>
                        <a:t>口試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latin typeface="Arial" panose="020B0604020202020204" pitchFamily="34" charset="0"/>
                          <a:ea typeface="標楷體" panose="03000509000000000000" pitchFamily="65" charset="-120"/>
                          <a:sym typeface="Arial" panose="020B0604020202020204" pitchFamily="34" charset="0"/>
                        </a:rPr>
                        <a:t>甄試委員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1796980"/>
                  </a:ext>
                </a:extLst>
              </a:tr>
              <a:tr h="47105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sym typeface="Arial" panose="020B0604020202020204" pitchFamily="34" charset="0"/>
                        </a:rPr>
                        <a:t>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11:40</a:t>
                      </a:r>
                      <a:endParaRPr lang="zh-TW" altLang="en-US" sz="24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+mn-cs"/>
                          <a:sym typeface="Arial" panose="020B0604020202020204" pitchFamily="34" charset="0"/>
                        </a:rPr>
                        <a:t>報名表補填寫</a:t>
                      </a:r>
                      <a:r>
                        <a:rPr lang="en-US" altLang="zh-TW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+mn-cs"/>
                          <a:sym typeface="Arial" panose="020B0604020202020204" pitchFamily="34" charset="0"/>
                        </a:rPr>
                        <a:t>(</a:t>
                      </a:r>
                      <a:r>
                        <a:rPr lang="zh-TW" alt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+mn-cs"/>
                          <a:sym typeface="Arial" panose="020B0604020202020204" pitchFamily="34" charset="0"/>
                        </a:rPr>
                        <a:t>已繳交者即可離開</a:t>
                      </a:r>
                      <a:r>
                        <a:rPr lang="en-US" altLang="zh-TW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+mn-cs"/>
                          <a:sym typeface="Arial" panose="020B0604020202020204" pitchFamily="34" charset="0"/>
                        </a:rPr>
                        <a:t>)</a:t>
                      </a:r>
                      <a:endParaRPr lang="zh-TW" altLang="en-US" sz="24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1" dirty="0">
                        <a:latin typeface="Arial" panose="020B0604020202020204" pitchFamily="34" charset="0"/>
                        <a:ea typeface="標楷體" panose="03000509000000000000" pitchFamily="65" charset="-120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842052"/>
                  </a:ext>
                </a:extLst>
              </a:tr>
              <a:tr h="941771">
                <a:tc gridSpan="4">
                  <a:txBody>
                    <a:bodyPr/>
                    <a:lstStyle/>
                    <a:p>
                      <a:pPr marL="628650" indent="-628650" algn="l">
                        <a:lnSpc>
                          <a:spcPts val="2600"/>
                        </a:lnSpc>
                      </a:pPr>
                      <a:r>
                        <a:rPr lang="zh-TW" altLang="en-US" sz="1700" b="1" dirty="0">
                          <a:latin typeface="Arial" panose="020B0604020202020204" pitchFamily="34" charset="0"/>
                          <a:ea typeface="標楷體" panose="03000509000000000000" pitchFamily="65" charset="-120"/>
                          <a:sym typeface="Arial" panose="020B0604020202020204" pitchFamily="34" charset="0"/>
                        </a:rPr>
                        <a:t>備註：錄取通知將於 甄試後三日內公布於下列位址：</a:t>
                      </a:r>
                      <a:endParaRPr lang="en-US" altLang="zh-TW" sz="1700" b="1" dirty="0">
                        <a:latin typeface="Arial" panose="020B0604020202020204" pitchFamily="34" charset="0"/>
                        <a:ea typeface="標楷體" panose="03000509000000000000" pitchFamily="65" charset="-120"/>
                        <a:sym typeface="Arial" panose="020B0604020202020204" pitchFamily="34" charset="0"/>
                      </a:endParaRPr>
                    </a:p>
                    <a:p>
                      <a:pPr marL="628650" indent="-628650" algn="l">
                        <a:lnSpc>
                          <a:spcPts val="2600"/>
                        </a:lnSpc>
                      </a:pPr>
                      <a:r>
                        <a:rPr lang="zh-TW" altLang="en-US" sz="1700" b="1" dirty="0">
                          <a:latin typeface="Arial" panose="020B0604020202020204" pitchFamily="34" charset="0"/>
                          <a:ea typeface="標楷體" panose="03000509000000000000" pitchFamily="65" charset="-120"/>
                          <a:sym typeface="Arial" panose="020B0604020202020204" pitchFamily="34" charset="0"/>
                        </a:rPr>
                        <a:t>           </a:t>
                      </a:r>
                      <a:r>
                        <a:rPr lang="en-US" altLang="zh-TW" sz="1700" b="1" dirty="0">
                          <a:latin typeface="Arial" panose="020B0604020202020204" pitchFamily="34" charset="0"/>
                          <a:ea typeface="標楷體" panose="03000509000000000000" pitchFamily="65" charset="-120"/>
                          <a:sym typeface="Arial" panose="020B0604020202020204" pitchFamily="34" charset="0"/>
                        </a:rPr>
                        <a:t>1.</a:t>
                      </a:r>
                      <a:r>
                        <a:rPr lang="zh-TW" altLang="en-US" sz="1700" b="1" dirty="0">
                          <a:latin typeface="Arial" panose="020B0604020202020204" pitchFamily="34" charset="0"/>
                          <a:ea typeface="標楷體" panose="03000509000000000000" pitchFamily="65" charset="-120"/>
                          <a:sym typeface="Arial" panose="020B0604020202020204" pitchFamily="34" charset="0"/>
                        </a:rPr>
                        <a:t>本校推廣教育部首頁。 </a:t>
                      </a:r>
                      <a:r>
                        <a:rPr lang="en-US" altLang="zh-TW" sz="1700" b="1" dirty="0">
                          <a:latin typeface="Arial" panose="020B0604020202020204" pitchFamily="34" charset="0"/>
                          <a:ea typeface="標楷體" panose="03000509000000000000" pitchFamily="65" charset="-120"/>
                          <a:sym typeface="Arial" panose="020B0604020202020204" pitchFamily="34" charset="0"/>
                        </a:rPr>
                        <a:t>2.</a:t>
                      </a:r>
                      <a:r>
                        <a:rPr lang="zh-TW" altLang="en-US" sz="1700" b="1" dirty="0">
                          <a:latin typeface="Arial" panose="020B0604020202020204" pitchFamily="34" charset="0"/>
                          <a:ea typeface="標楷體" panose="03000509000000000000" pitchFamily="65" charset="-120"/>
                          <a:sym typeface="Arial" panose="020B0604020202020204" pitchFamily="34" charset="0"/>
                        </a:rPr>
                        <a:t>本班招生</a:t>
                      </a:r>
                      <a:r>
                        <a:rPr lang="en-US" altLang="zh-TW" sz="1700" b="1" dirty="0">
                          <a:latin typeface="Arial" panose="020B0604020202020204" pitchFamily="34" charset="0"/>
                          <a:ea typeface="標楷體" panose="03000509000000000000" pitchFamily="65" charset="-120"/>
                          <a:sym typeface="Arial" panose="020B0604020202020204" pitchFamily="34" charset="0"/>
                        </a:rPr>
                        <a:t>line</a:t>
                      </a:r>
                      <a:r>
                        <a:rPr lang="zh-TW" altLang="en-US" sz="1700" b="1" dirty="0">
                          <a:latin typeface="Arial" panose="020B0604020202020204" pitchFamily="34" charset="0"/>
                          <a:ea typeface="標楷體" panose="03000509000000000000" pitchFamily="65" charset="-120"/>
                          <a:sym typeface="Arial" panose="020B0604020202020204" pitchFamily="34" charset="0"/>
                        </a:rPr>
                        <a:t>群組。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kern="1200" dirty="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3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628650" indent="-628650" algn="l"/>
                      <a:endParaRPr lang="zh-TW" altLang="en-US" sz="1700" b="1" dirty="0">
                        <a:latin typeface="Arial" panose="020B0604020202020204" pitchFamily="34" charset="0"/>
                        <a:ea typeface="標楷體" panose="03000509000000000000" pitchFamily="65" charset="-120"/>
                        <a:sym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9545862"/>
                  </a:ext>
                </a:extLst>
              </a:tr>
            </a:tbl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338476" y="6457890"/>
            <a:ext cx="8601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本次錄訓評估</a:t>
            </a:r>
            <a:r>
              <a:rPr lang="en-US" altLang="zh-TW" sz="2000" b="1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(</a:t>
            </a:r>
            <a:r>
              <a:rPr lang="zh-TW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筆試、口試</a:t>
            </a:r>
            <a:r>
              <a:rPr lang="en-US" altLang="zh-TW" sz="2000" b="1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)</a:t>
            </a:r>
            <a:r>
              <a:rPr lang="zh-TW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均全程錄音錄影，請甄試民眾遵守試場規則。</a:t>
            </a:r>
          </a:p>
        </p:txBody>
      </p:sp>
    </p:spTree>
    <p:extLst>
      <p:ext uri="{BB962C8B-B14F-4D97-AF65-F5344CB8AC3E}">
        <p14:creationId xmlns:p14="http://schemas.microsoft.com/office/powerpoint/2010/main" val="3610987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7624" y="915337"/>
            <a:ext cx="3240360" cy="1303867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錄訓評估</a:t>
            </a:r>
            <a:r>
              <a:rPr lang="en-US" altLang="zh-TW" b="1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~</a:t>
            </a:r>
            <a:r>
              <a:rPr lang="zh-TW" altLang="en-US" b="1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口試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97802" y="2951929"/>
            <a:ext cx="4032448" cy="222563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TW" altLang="en-US" sz="4000" b="1" dirty="0"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請依委員詢問：</a:t>
            </a:r>
            <a:endParaRPr lang="en-US" altLang="zh-TW" sz="4000" b="1" dirty="0">
              <a:latin typeface="Arial" panose="020B0604020202020204" pitchFamily="34" charset="0"/>
              <a:ea typeface="標楷體" panose="03000509000000000000" pitchFamily="65" charset="-120"/>
              <a:sym typeface="Arial" panose="020B0604020202020204" pitchFamily="34" charset="0"/>
            </a:endParaRPr>
          </a:p>
          <a:p>
            <a:pPr lvl="0"/>
            <a:r>
              <a:rPr lang="zh-TW" altLang="en-US" sz="4000" b="1" dirty="0"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簡單回答問題。</a:t>
            </a:r>
            <a:endParaRPr lang="en-US" altLang="zh-TW" sz="4000" b="1" dirty="0">
              <a:latin typeface="Arial" panose="020B0604020202020204" pitchFamily="34" charset="0"/>
              <a:ea typeface="標楷體" panose="03000509000000000000" pitchFamily="65" charset="-120"/>
              <a:sym typeface="Arial" panose="020B0604020202020204" pitchFamily="34" charset="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614026" y="1200060"/>
            <a:ext cx="3342350" cy="73442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b="1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Arial" panose="020B0604020202020204" pitchFamily="34" charset="0"/>
              </a:rPr>
              <a:t>604</a:t>
            </a:r>
            <a:r>
              <a:rPr lang="zh-TW" altLang="en-US" b="1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教室實施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AA1E2DB9-92C7-4F01-BADF-B3350AE91163}"/>
              </a:ext>
            </a:extLst>
          </p:cNvPr>
          <p:cNvSpPr txBox="1"/>
          <p:nvPr/>
        </p:nvSpPr>
        <p:spPr>
          <a:xfrm>
            <a:off x="338476" y="6457890"/>
            <a:ext cx="8601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本次錄訓評估</a:t>
            </a:r>
            <a:r>
              <a:rPr lang="en-US" altLang="zh-TW" sz="2000" b="1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(</a:t>
            </a:r>
            <a:r>
              <a:rPr lang="zh-TW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筆試、口試</a:t>
            </a:r>
            <a:r>
              <a:rPr lang="en-US" altLang="zh-TW" sz="2000" b="1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)</a:t>
            </a:r>
            <a:r>
              <a:rPr lang="zh-TW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均全程錄音錄影，請甄試民眾遵守試場規則。</a:t>
            </a:r>
          </a:p>
        </p:txBody>
      </p:sp>
    </p:spTree>
    <p:extLst>
      <p:ext uri="{BB962C8B-B14F-4D97-AF65-F5344CB8AC3E}">
        <p14:creationId xmlns:p14="http://schemas.microsoft.com/office/powerpoint/2010/main" val="568542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641455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錄取公告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67813" y="1706501"/>
            <a:ext cx="7355575" cy="4386795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3600" b="1" dirty="0"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錄取公告：</a:t>
            </a:r>
            <a:endParaRPr lang="en-US" altLang="zh-TW" sz="3600" b="1" dirty="0">
              <a:latin typeface="Arial" panose="020B0604020202020204" pitchFamily="34" charset="0"/>
              <a:ea typeface="標楷體" panose="03000509000000000000" pitchFamily="65" charset="-120"/>
              <a:sym typeface="Arial" panose="020B0604020202020204" pitchFamily="34" charset="0"/>
            </a:endParaRPr>
          </a:p>
          <a:p>
            <a:pPr marL="0" indent="0">
              <a:buNone/>
            </a:pPr>
            <a:r>
              <a:rPr lang="zh-TW" altLang="en-US" sz="3600" b="1" dirty="0"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三天內公告於</a:t>
            </a:r>
            <a:endParaRPr lang="en-US" altLang="zh-TW" sz="3600" b="1" dirty="0">
              <a:latin typeface="Arial" panose="020B0604020202020204" pitchFamily="34" charset="0"/>
              <a:ea typeface="標楷體" panose="03000509000000000000" pitchFamily="65" charset="-120"/>
              <a:sym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TW" sz="3600" b="1" dirty="0"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1.</a:t>
            </a:r>
            <a:r>
              <a:rPr lang="zh-TW" altLang="en-US" sz="3600" b="1" dirty="0"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本中心首頁最新消息</a:t>
            </a:r>
            <a:endParaRPr lang="en-US" altLang="zh-TW" sz="3600" b="1" dirty="0">
              <a:latin typeface="Arial" panose="020B0604020202020204" pitchFamily="34" charset="0"/>
              <a:ea typeface="標楷體" panose="03000509000000000000" pitchFamily="65" charset="-120"/>
              <a:sym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TW" sz="3600" b="1" dirty="0"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2.</a:t>
            </a:r>
            <a:r>
              <a:rPr lang="zh-TW" altLang="en-US" sz="3600" b="1" dirty="0"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本班招生</a:t>
            </a:r>
            <a:r>
              <a:rPr lang="en-US" altLang="zh-TW" sz="3600" b="1" dirty="0"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line</a:t>
            </a:r>
            <a:r>
              <a:rPr lang="zh-TW" altLang="en-US" sz="3600" b="1" dirty="0"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群組。</a:t>
            </a:r>
            <a:endParaRPr lang="en-US" altLang="zh-TW" sz="3600" b="1" dirty="0">
              <a:latin typeface="Arial" panose="020B0604020202020204" pitchFamily="34" charset="0"/>
              <a:ea typeface="標楷體" panose="03000509000000000000" pitchFamily="65" charset="-120"/>
              <a:sym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TW" sz="3600" b="1" dirty="0"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3.</a:t>
            </a:r>
            <a:r>
              <a:rPr lang="zh-TW" altLang="en-US" sz="3600" b="1" dirty="0"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錄訓區分正取、備取</a:t>
            </a:r>
            <a:r>
              <a:rPr lang="en-US" altLang="zh-TW" sz="3600" b="1" dirty="0"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(</a:t>
            </a:r>
            <a:r>
              <a:rPr lang="zh-TW" altLang="en-US" sz="3600" b="1" dirty="0"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正取未報到，</a:t>
            </a:r>
            <a:endParaRPr lang="en-US" altLang="zh-TW" sz="3600" b="1" dirty="0">
              <a:latin typeface="Arial" panose="020B0604020202020204" pitchFamily="34" charset="0"/>
              <a:ea typeface="標楷體" panose="03000509000000000000" pitchFamily="65" charset="-120"/>
              <a:sym typeface="Arial" panose="020B0604020202020204" pitchFamily="34" charset="0"/>
            </a:endParaRPr>
          </a:p>
          <a:p>
            <a:pPr marL="0" indent="0">
              <a:buNone/>
            </a:pPr>
            <a:r>
              <a:rPr lang="zh-TW" altLang="en-US" sz="3600" b="1" dirty="0"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   則備取依序遞補至預訓人數</a:t>
            </a:r>
            <a:r>
              <a:rPr lang="en-US" altLang="zh-TW" sz="3600" b="1" dirty="0"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)</a:t>
            </a:r>
            <a:r>
              <a:rPr lang="zh-TW" altLang="en-US" sz="3600" b="1" dirty="0"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。</a:t>
            </a:r>
            <a:endParaRPr lang="en-US" altLang="zh-TW" sz="3600" b="1" dirty="0">
              <a:latin typeface="Arial" panose="020B0604020202020204" pitchFamily="34" charset="0"/>
              <a:ea typeface="標楷體" panose="03000509000000000000" pitchFamily="65" charset="-120"/>
              <a:sym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altLang="zh-TW" sz="3600" b="1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(</a:t>
            </a:r>
            <a:r>
              <a:rPr lang="zh-TW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聯繫方式以</a:t>
            </a:r>
            <a:r>
              <a:rPr lang="en-US" altLang="zh-TW" sz="3600" b="1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line</a:t>
            </a:r>
            <a:r>
              <a:rPr lang="zh-TW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群組為主</a:t>
            </a:r>
            <a:r>
              <a:rPr lang="en-US" altLang="zh-TW" sz="3600" b="1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)</a:t>
            </a:r>
            <a:endParaRPr lang="zh-TW" altLang="en-US" sz="3600" b="1" dirty="0">
              <a:solidFill>
                <a:srgbClr val="FF0000"/>
              </a:solidFill>
              <a:latin typeface="Arial" panose="020B0604020202020204" pitchFamily="34" charset="0"/>
              <a:ea typeface="標楷體" panose="03000509000000000000" pitchFamily="65" charset="-120"/>
              <a:sym typeface="Arial" panose="020B0604020202020204" pitchFamily="34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63199CAD-9E83-4F4C-B111-A89B28512B3E}"/>
              </a:ext>
            </a:extLst>
          </p:cNvPr>
          <p:cNvSpPr txBox="1"/>
          <p:nvPr/>
        </p:nvSpPr>
        <p:spPr>
          <a:xfrm>
            <a:off x="338476" y="6457890"/>
            <a:ext cx="8601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本次錄訓評估</a:t>
            </a:r>
            <a:r>
              <a:rPr lang="en-US" altLang="zh-TW" sz="2000" b="1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(</a:t>
            </a:r>
            <a:r>
              <a:rPr lang="zh-TW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筆試、口試</a:t>
            </a:r>
            <a:r>
              <a:rPr lang="en-US" altLang="zh-TW" sz="2000" b="1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)</a:t>
            </a:r>
            <a:r>
              <a:rPr lang="zh-TW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均全程錄音錄影，請甄試民眾遵守試場規則。</a:t>
            </a:r>
          </a:p>
        </p:txBody>
      </p:sp>
    </p:spTree>
    <p:extLst>
      <p:ext uri="{BB962C8B-B14F-4D97-AF65-F5344CB8AC3E}">
        <p14:creationId xmlns:p14="http://schemas.microsoft.com/office/powerpoint/2010/main" val="3184759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641455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保證金繳交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67813" y="1706501"/>
            <a:ext cx="7355575" cy="4386795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注意事項：</a:t>
            </a:r>
            <a:endParaRPr lang="en-US" altLang="zh-TW" sz="3600" b="1" dirty="0">
              <a:latin typeface="Arial" panose="020B0604020202020204" pitchFamily="34" charset="0"/>
              <a:ea typeface="標楷體" panose="03000509000000000000" pitchFamily="65" charset="-120"/>
              <a:sym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TW" sz="3600" b="1" dirty="0"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1.</a:t>
            </a:r>
            <a:r>
              <a:rPr lang="zh-TW" altLang="en-US" sz="3600" b="1" dirty="0"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請於公告後隔日</a:t>
            </a:r>
            <a:r>
              <a:rPr lang="en-US" altLang="zh-TW" sz="3600" b="1" dirty="0"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24:00</a:t>
            </a:r>
            <a:r>
              <a:rPr lang="zh-TW" altLang="en-US" sz="3600" b="1" dirty="0"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前以現場或匯款方式繳交新台幣</a:t>
            </a:r>
            <a:r>
              <a:rPr lang="en-US" altLang="zh-TW" sz="3600" b="1" dirty="0"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1,000</a:t>
            </a:r>
            <a:r>
              <a:rPr lang="zh-TW" altLang="en-US" sz="3600" b="1" dirty="0"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元整。</a:t>
            </a:r>
            <a:endParaRPr lang="en-US" altLang="zh-TW" sz="3600" b="1" dirty="0">
              <a:latin typeface="Arial" panose="020B0604020202020204" pitchFamily="34" charset="0"/>
              <a:ea typeface="標楷體" panose="03000509000000000000" pitchFamily="65" charset="-120"/>
              <a:sym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TW" sz="3600" b="1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2.</a:t>
            </a:r>
            <a:r>
              <a:rPr lang="zh-TW" altLang="en-US" sz="3600" b="1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未繳交者視同放棄資格，由其餘學員備取。</a:t>
            </a:r>
            <a:endParaRPr lang="en-US" altLang="zh-TW" sz="3600" b="1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sym typeface="Arial" panose="020B0604020202020204" pitchFamily="34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63199CAD-9E83-4F4C-B111-A89B28512B3E}"/>
              </a:ext>
            </a:extLst>
          </p:cNvPr>
          <p:cNvSpPr txBox="1"/>
          <p:nvPr/>
        </p:nvSpPr>
        <p:spPr>
          <a:xfrm>
            <a:off x="338476" y="6457890"/>
            <a:ext cx="8601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本次錄訓評估</a:t>
            </a:r>
            <a:r>
              <a:rPr lang="en-US" altLang="zh-TW" sz="2000" b="1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(</a:t>
            </a:r>
            <a:r>
              <a:rPr lang="zh-TW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筆試、口試</a:t>
            </a:r>
            <a:r>
              <a:rPr lang="en-US" altLang="zh-TW" sz="2000" b="1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)</a:t>
            </a:r>
            <a:r>
              <a:rPr lang="zh-TW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均全程錄音錄影，請甄試民眾遵守試場規則。</a:t>
            </a:r>
          </a:p>
        </p:txBody>
      </p:sp>
    </p:spTree>
    <p:extLst>
      <p:ext uri="{BB962C8B-B14F-4D97-AF65-F5344CB8AC3E}">
        <p14:creationId xmlns:p14="http://schemas.microsoft.com/office/powerpoint/2010/main" val="2147974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648" y="2270281"/>
            <a:ext cx="6798734" cy="2947999"/>
          </a:xfrm>
        </p:spPr>
        <p:txBody>
          <a:bodyPr>
            <a:normAutofit/>
          </a:bodyPr>
          <a:lstStyle/>
          <a:p>
            <a:pPr algn="l"/>
            <a:r>
              <a:rPr lang="en-US" altLang="zh-TW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1.</a:t>
            </a:r>
            <a:r>
              <a:rPr lang="zh-TW" altLang="en-US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筆試。</a:t>
            </a:r>
            <a:br>
              <a:rPr lang="en-US" altLang="zh-TW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</a:br>
            <a:r>
              <a:rPr lang="en-US" altLang="zh-TW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2.</a:t>
            </a:r>
            <a:r>
              <a:rPr lang="zh-TW" altLang="en-US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口試。</a:t>
            </a:r>
            <a:br>
              <a:rPr lang="en-US" altLang="zh-TW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</a:br>
            <a:r>
              <a:rPr lang="en-US" altLang="zh-TW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3.</a:t>
            </a:r>
            <a:r>
              <a:rPr lang="zh-TW" altLang="en-US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基本資料填寫</a:t>
            </a:r>
            <a:r>
              <a:rPr lang="en-US" altLang="zh-TW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--</a:t>
            </a:r>
            <a:r>
              <a:rPr lang="zh-TW" altLang="en-US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即可離校喔</a:t>
            </a:r>
            <a:r>
              <a:rPr lang="en-US" altLang="zh-TW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!</a:t>
            </a:r>
            <a:endParaRPr lang="zh-TW" altLang="en-US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sym typeface="Arial" panose="020B0604020202020204" pitchFamily="34" charset="0"/>
            </a:endParaRPr>
          </a:p>
        </p:txBody>
      </p:sp>
      <p:pic>
        <p:nvPicPr>
          <p:cNvPr id="15" name="內容版面配置區 14">
            <a:extLst>
              <a:ext uri="{FF2B5EF4-FFF2-40B4-BE49-F238E27FC236}">
                <a16:creationId xmlns:a16="http://schemas.microsoft.com/office/drawing/2014/main" id="{AC1420BE-A5C2-4A74-A106-CC9C56DBF6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793184"/>
            <a:ext cx="1285770" cy="1289228"/>
          </a:xfr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60302E05-4A9C-4973-BA74-83DA0A20A0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51"/>
          <a:stretch/>
        </p:blipFill>
        <p:spPr>
          <a:xfrm>
            <a:off x="6156176" y="5528221"/>
            <a:ext cx="2403943" cy="73835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8" name="標題 1">
            <a:extLst>
              <a:ext uri="{FF2B5EF4-FFF2-40B4-BE49-F238E27FC236}">
                <a16:creationId xmlns:a16="http://schemas.microsoft.com/office/drawing/2014/main" id="{01FE3A48-F141-447A-B8DD-CCE98324964D}"/>
              </a:ext>
            </a:extLst>
          </p:cNvPr>
          <p:cNvSpPr txBox="1">
            <a:spLocks/>
          </p:cNvSpPr>
          <p:nvPr/>
        </p:nvSpPr>
        <p:spPr>
          <a:xfrm>
            <a:off x="3013846" y="903261"/>
            <a:ext cx="3434322" cy="106907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完成下列事項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44E1EDA-FD06-4075-8ED9-366B7DC02CA3}"/>
              </a:ext>
            </a:extLst>
          </p:cNvPr>
          <p:cNvSpPr/>
          <p:nvPr/>
        </p:nvSpPr>
        <p:spPr>
          <a:xfrm>
            <a:off x="827584" y="5315475"/>
            <a:ext cx="49808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返程，請注意安全</a:t>
            </a:r>
            <a:r>
              <a:rPr lang="en-US" altLang="zh-TW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TW" alt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4333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錄訓評估</a:t>
            </a:r>
            <a:r>
              <a:rPr lang="zh-TW" altLang="en-US" b="1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報到</a:t>
            </a: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200" b="1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1.</a:t>
            </a:r>
            <a:r>
              <a:rPr lang="zh-TW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完成簽到。</a:t>
            </a:r>
            <a:endParaRPr lang="en-US" altLang="zh-TW" sz="3200" b="1" dirty="0">
              <a:solidFill>
                <a:srgbClr val="FF0000"/>
              </a:solidFill>
              <a:latin typeface="Arial" panose="020B0604020202020204" pitchFamily="34" charset="0"/>
              <a:ea typeface="標楷體" panose="03000509000000000000" pitchFamily="65" charset="-120"/>
              <a:sym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TW" sz="3200" b="1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2.</a:t>
            </a:r>
            <a:r>
              <a:rPr lang="zh-TW" altLang="en-US" sz="3200" b="1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錄訓評估</a:t>
            </a:r>
            <a:r>
              <a:rPr lang="zh-TW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筆試前準備：</a:t>
            </a:r>
            <a:endParaRPr lang="en-US" altLang="zh-TW" sz="3200" b="1" dirty="0">
              <a:solidFill>
                <a:srgbClr val="FF0000"/>
              </a:solidFill>
              <a:latin typeface="Arial" panose="020B0604020202020204" pitchFamily="34" charset="0"/>
              <a:ea typeface="標楷體" panose="03000509000000000000" pitchFamily="65" charset="-120"/>
              <a:sym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備妥個人身分證與資格證明文件。</a:t>
            </a:r>
            <a:endParaRPr lang="en-US" altLang="zh-TW" sz="3200" b="1" dirty="0">
              <a:solidFill>
                <a:srgbClr val="FF0000"/>
              </a:solidFill>
              <a:latin typeface="Arial" panose="020B0604020202020204" pitchFamily="34" charset="0"/>
              <a:ea typeface="標楷體" panose="03000509000000000000" pitchFamily="65" charset="-120"/>
              <a:sym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報名表</a:t>
            </a:r>
            <a:r>
              <a:rPr lang="en-US" altLang="zh-TW" sz="3200" b="1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(</a:t>
            </a:r>
            <a:r>
              <a:rPr lang="zh-TW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請用藍、黑筆填寫</a:t>
            </a:r>
            <a:r>
              <a:rPr lang="en-US" altLang="zh-TW" sz="3200" b="1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)</a:t>
            </a:r>
            <a:r>
              <a:rPr lang="zh-TW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，日期為填寫日期即可。</a:t>
            </a:r>
            <a:endParaRPr lang="en-US" altLang="zh-TW" sz="3200" b="1" dirty="0">
              <a:solidFill>
                <a:srgbClr val="FF0000"/>
              </a:solidFill>
              <a:latin typeface="Arial" panose="020B0604020202020204" pitchFamily="34" charset="0"/>
              <a:ea typeface="標楷體" panose="03000509000000000000" pitchFamily="65" charset="-120"/>
              <a:sym typeface="Arial" panose="020B0604020202020204" pitchFamily="34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B787877-5F21-43E7-AAA6-A3DD02B16450}"/>
              </a:ext>
            </a:extLst>
          </p:cNvPr>
          <p:cNvSpPr txBox="1"/>
          <p:nvPr/>
        </p:nvSpPr>
        <p:spPr>
          <a:xfrm>
            <a:off x="338476" y="6457890"/>
            <a:ext cx="8601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本次錄訓評估</a:t>
            </a:r>
            <a:r>
              <a:rPr lang="en-US" altLang="zh-TW" sz="2000" b="1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(</a:t>
            </a:r>
            <a:r>
              <a:rPr lang="zh-TW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筆試、口試</a:t>
            </a:r>
            <a:r>
              <a:rPr lang="en-US" altLang="zh-TW" sz="2000" b="1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)</a:t>
            </a:r>
            <a:r>
              <a:rPr lang="zh-TW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均全程錄音錄影，請甄試民眾遵守試場規則。</a:t>
            </a:r>
          </a:p>
        </p:txBody>
      </p:sp>
    </p:spTree>
    <p:extLst>
      <p:ext uri="{BB962C8B-B14F-4D97-AF65-F5344CB8AC3E}">
        <p14:creationId xmlns:p14="http://schemas.microsoft.com/office/powerpoint/2010/main" val="3028351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>
            <a:extLst>
              <a:ext uri="{FF2B5EF4-FFF2-40B4-BE49-F238E27FC236}">
                <a16:creationId xmlns:a16="http://schemas.microsoft.com/office/drawing/2014/main" id="{094B8F70-6905-4156-9696-CBA15BDB7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課程目標</a:t>
            </a:r>
            <a:endParaRPr lang="zh-TW" altLang="en-US" dirty="0"/>
          </a:p>
        </p:txBody>
      </p:sp>
      <p:sp>
        <p:nvSpPr>
          <p:cNvPr id="10" name="內容版面配置區 9">
            <a:extLst>
              <a:ext uri="{FF2B5EF4-FFF2-40B4-BE49-F238E27FC236}">
                <a16:creationId xmlns:a16="http://schemas.microsoft.com/office/drawing/2014/main" id="{1F05C649-0CB1-4658-97D7-B9172AEEF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ts val="31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本計畫目標，以協助青少年瞭解並探索對 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AI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與 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Canva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雲端設計的運用，透過夏令營方式的課程規劃，使參與同學具備對生成式 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AI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與 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Canva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的操作與使用能力；同時藉由參與學習來發掘自身對未來職業面向與興趣，對未來投入就業市場，有正確的工作倫理認同及具備良好的團隊合作概念，以面對未來的挑戰。 </a:t>
            </a:r>
          </a:p>
        </p:txBody>
      </p:sp>
    </p:spTree>
    <p:extLst>
      <p:ext uri="{BB962C8B-B14F-4D97-AF65-F5344CB8AC3E}">
        <p14:creationId xmlns:p14="http://schemas.microsoft.com/office/powerpoint/2010/main" val="1175437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>
            <a:extLst>
              <a:ext uri="{FF2B5EF4-FFF2-40B4-BE49-F238E27FC236}">
                <a16:creationId xmlns:a16="http://schemas.microsoft.com/office/drawing/2014/main" id="{094B8F70-6905-4156-9696-CBA15BDB7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641455"/>
          </a:xfrm>
        </p:spPr>
        <p:txBody>
          <a:bodyPr>
            <a:normAutofit fontScale="90000"/>
          </a:bodyPr>
          <a:lstStyle/>
          <a:p>
            <a:r>
              <a:rPr lang="zh-TW" altLang="zh-TW" dirty="0"/>
              <a:t>課程</a:t>
            </a:r>
            <a:r>
              <a:rPr lang="zh-TW" altLang="en-US" dirty="0"/>
              <a:t>內容</a:t>
            </a:r>
          </a:p>
        </p:txBody>
      </p:sp>
      <p:sp>
        <p:nvSpPr>
          <p:cNvPr id="10" name="內容版面配置區 9">
            <a:extLst>
              <a:ext uri="{FF2B5EF4-FFF2-40B4-BE49-F238E27FC236}">
                <a16:creationId xmlns:a16="http://schemas.microsoft.com/office/drawing/2014/main" id="{1F05C649-0CB1-4658-97D7-B9172AEEF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2492896"/>
            <a:ext cx="7200799" cy="3528392"/>
          </a:xfrm>
        </p:spPr>
        <p:txBody>
          <a:bodyPr>
            <a:normAutofit fontScale="85000" lnSpcReduction="10000"/>
          </a:bodyPr>
          <a:lstStyle/>
          <a:p>
            <a:pPr lvl="0" fontAlgn="auto"/>
            <a:r>
              <a:rPr lang="zh-TW" altLang="zh-TW" b="1" dirty="0"/>
              <a:t>生成式</a:t>
            </a:r>
            <a:r>
              <a:rPr lang="en-US" altLang="zh-TW" b="1" dirty="0"/>
              <a:t>AI</a:t>
            </a:r>
            <a:r>
              <a:rPr lang="zh-TW" altLang="zh-TW" b="1" dirty="0"/>
              <a:t>應用</a:t>
            </a:r>
          </a:p>
          <a:p>
            <a:r>
              <a:rPr lang="zh-TW" altLang="zh-TW" dirty="0"/>
              <a:t>生成式</a:t>
            </a:r>
            <a:r>
              <a:rPr lang="en-US" altLang="zh-TW" dirty="0"/>
              <a:t>AI</a:t>
            </a:r>
            <a:r>
              <a:rPr lang="zh-TW" altLang="zh-TW" dirty="0"/>
              <a:t>（</a:t>
            </a:r>
            <a:r>
              <a:rPr lang="en-US" altLang="zh-TW" dirty="0"/>
              <a:t>Generative AI</a:t>
            </a:r>
            <a:r>
              <a:rPr lang="zh-TW" altLang="zh-TW" dirty="0"/>
              <a:t>）是人工智能的一個重要領域，它致力於使用機器學習技術生成新的數據、圖像、音頻或文本，具有廣泛的應用前景，透過圖像生成、音樂合成、文本生成等課程內容，使營隊成員學習到：</a:t>
            </a:r>
          </a:p>
          <a:p>
            <a:r>
              <a:rPr lang="zh-TW" altLang="zh-TW" dirty="0"/>
              <a:t>圖像生成應用案例：圖像修復、圖像風格轉換、圖像生成。</a:t>
            </a:r>
          </a:p>
          <a:p>
            <a:r>
              <a:rPr lang="zh-TW" altLang="zh-TW" dirty="0"/>
              <a:t>文本生成應用案例：自動文本摘要、對話生成、情感分析。</a:t>
            </a:r>
          </a:p>
          <a:p>
            <a:r>
              <a:rPr lang="zh-TW" altLang="zh-TW" dirty="0"/>
              <a:t>音樂與語音生成應用案例：音樂生成、語音合成、聲音效果生成。</a:t>
            </a:r>
          </a:p>
          <a:p>
            <a:pPr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42959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>
            <a:extLst>
              <a:ext uri="{FF2B5EF4-FFF2-40B4-BE49-F238E27FC236}">
                <a16:creationId xmlns:a16="http://schemas.microsoft.com/office/drawing/2014/main" id="{094B8F70-6905-4156-9696-CBA15BDB7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641455"/>
          </a:xfrm>
        </p:spPr>
        <p:txBody>
          <a:bodyPr>
            <a:normAutofit fontScale="90000"/>
          </a:bodyPr>
          <a:lstStyle/>
          <a:p>
            <a:r>
              <a:rPr lang="zh-TW" altLang="zh-TW" dirty="0"/>
              <a:t>課程</a:t>
            </a:r>
            <a:r>
              <a:rPr lang="zh-TW" altLang="en-US" dirty="0"/>
              <a:t>內容</a:t>
            </a:r>
          </a:p>
        </p:txBody>
      </p:sp>
      <p:sp>
        <p:nvSpPr>
          <p:cNvPr id="10" name="內容版面配置區 9">
            <a:extLst>
              <a:ext uri="{FF2B5EF4-FFF2-40B4-BE49-F238E27FC236}">
                <a16:creationId xmlns:a16="http://schemas.microsoft.com/office/drawing/2014/main" id="{1F05C649-0CB1-4658-97D7-B9172AEEF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2492896"/>
            <a:ext cx="7200799" cy="3528392"/>
          </a:xfrm>
        </p:spPr>
        <p:txBody>
          <a:bodyPr>
            <a:normAutofit/>
          </a:bodyPr>
          <a:lstStyle/>
          <a:p>
            <a:pPr lvl="0" fontAlgn="auto"/>
            <a:r>
              <a:rPr lang="en-US" altLang="zh-TW" b="1" dirty="0"/>
              <a:t>Canva</a:t>
            </a:r>
            <a:r>
              <a:rPr lang="zh-TW" altLang="zh-TW" b="1" dirty="0"/>
              <a:t>設計全攻略</a:t>
            </a:r>
          </a:p>
          <a:p>
            <a:r>
              <a:rPr lang="zh-TW" altLang="zh-TW" dirty="0"/>
              <a:t>透過本營隊課程，您將學習如何運用</a:t>
            </a:r>
            <a:r>
              <a:rPr lang="en-US" altLang="zh-TW" dirty="0"/>
              <a:t>Canva</a:t>
            </a:r>
            <a:r>
              <a:rPr lang="zh-TW" altLang="zh-TW" dirty="0"/>
              <a:t>的</a:t>
            </a:r>
            <a:r>
              <a:rPr lang="en-US" altLang="zh-TW" dirty="0"/>
              <a:t>AI</a:t>
            </a:r>
            <a:r>
              <a:rPr lang="zh-TW" altLang="zh-TW" dirty="0"/>
              <a:t>功能，輕鬆創建引人注目的短影音內容，無需耗費大量時間和精力。從設計到編輯，您將能夠輕鬆打造專業水準的影片，顯著提高您的創意製作效率。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368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51527457-0D4C-48CE-8496-65E69A55AF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825564"/>
              </p:ext>
            </p:extLst>
          </p:nvPr>
        </p:nvGraphicFramePr>
        <p:xfrm>
          <a:off x="1115617" y="836712"/>
          <a:ext cx="6984775" cy="51255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4567">
                  <a:extLst>
                    <a:ext uri="{9D8B030D-6E8A-4147-A177-3AD203B41FA5}">
                      <a16:colId xmlns:a16="http://schemas.microsoft.com/office/drawing/2014/main" val="1574024519"/>
                    </a:ext>
                  </a:extLst>
                </a:gridCol>
                <a:gridCol w="273475">
                  <a:extLst>
                    <a:ext uri="{9D8B030D-6E8A-4147-A177-3AD203B41FA5}">
                      <a16:colId xmlns:a16="http://schemas.microsoft.com/office/drawing/2014/main" val="992815944"/>
                    </a:ext>
                  </a:extLst>
                </a:gridCol>
                <a:gridCol w="577763">
                  <a:extLst>
                    <a:ext uri="{9D8B030D-6E8A-4147-A177-3AD203B41FA5}">
                      <a16:colId xmlns:a16="http://schemas.microsoft.com/office/drawing/2014/main" val="3388521918"/>
                    </a:ext>
                  </a:extLst>
                </a:gridCol>
                <a:gridCol w="573141">
                  <a:extLst>
                    <a:ext uri="{9D8B030D-6E8A-4147-A177-3AD203B41FA5}">
                      <a16:colId xmlns:a16="http://schemas.microsoft.com/office/drawing/2014/main" val="2659508519"/>
                    </a:ext>
                  </a:extLst>
                </a:gridCol>
                <a:gridCol w="577763">
                  <a:extLst>
                    <a:ext uri="{9D8B030D-6E8A-4147-A177-3AD203B41FA5}">
                      <a16:colId xmlns:a16="http://schemas.microsoft.com/office/drawing/2014/main" val="3456618532"/>
                    </a:ext>
                  </a:extLst>
                </a:gridCol>
                <a:gridCol w="574682">
                  <a:extLst>
                    <a:ext uri="{9D8B030D-6E8A-4147-A177-3AD203B41FA5}">
                      <a16:colId xmlns:a16="http://schemas.microsoft.com/office/drawing/2014/main" val="670646373"/>
                    </a:ext>
                  </a:extLst>
                </a:gridCol>
                <a:gridCol w="577763">
                  <a:extLst>
                    <a:ext uri="{9D8B030D-6E8A-4147-A177-3AD203B41FA5}">
                      <a16:colId xmlns:a16="http://schemas.microsoft.com/office/drawing/2014/main" val="213295670"/>
                    </a:ext>
                  </a:extLst>
                </a:gridCol>
                <a:gridCol w="573141">
                  <a:extLst>
                    <a:ext uri="{9D8B030D-6E8A-4147-A177-3AD203B41FA5}">
                      <a16:colId xmlns:a16="http://schemas.microsoft.com/office/drawing/2014/main" val="4126585948"/>
                    </a:ext>
                  </a:extLst>
                </a:gridCol>
                <a:gridCol w="469914">
                  <a:extLst>
                    <a:ext uri="{9D8B030D-6E8A-4147-A177-3AD203B41FA5}">
                      <a16:colId xmlns:a16="http://schemas.microsoft.com/office/drawing/2014/main" val="3591310825"/>
                    </a:ext>
                  </a:extLst>
                </a:gridCol>
                <a:gridCol w="678681">
                  <a:extLst>
                    <a:ext uri="{9D8B030D-6E8A-4147-A177-3AD203B41FA5}">
                      <a16:colId xmlns:a16="http://schemas.microsoft.com/office/drawing/2014/main" val="1950997025"/>
                    </a:ext>
                  </a:extLst>
                </a:gridCol>
                <a:gridCol w="522298">
                  <a:extLst>
                    <a:ext uri="{9D8B030D-6E8A-4147-A177-3AD203B41FA5}">
                      <a16:colId xmlns:a16="http://schemas.microsoft.com/office/drawing/2014/main" val="1455178428"/>
                    </a:ext>
                  </a:extLst>
                </a:gridCol>
                <a:gridCol w="625525">
                  <a:extLst>
                    <a:ext uri="{9D8B030D-6E8A-4147-A177-3AD203B41FA5}">
                      <a16:colId xmlns:a16="http://schemas.microsoft.com/office/drawing/2014/main" val="3303329979"/>
                    </a:ext>
                  </a:extLst>
                </a:gridCol>
                <a:gridCol w="466062">
                  <a:extLst>
                    <a:ext uri="{9D8B030D-6E8A-4147-A177-3AD203B41FA5}">
                      <a16:colId xmlns:a16="http://schemas.microsoft.com/office/drawing/2014/main" val="2736822340"/>
                    </a:ext>
                  </a:extLst>
                </a:gridCol>
              </a:tblGrid>
              <a:tr h="3572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800" kern="0">
                          <a:effectLst/>
                        </a:rPr>
                        <a:t>日期</a:t>
                      </a:r>
                      <a:endParaRPr lang="zh-TW" sz="900" kern="15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764" marR="127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800" kern="0">
                          <a:effectLst/>
                        </a:rPr>
                        <a:t>週期</a:t>
                      </a:r>
                      <a:endParaRPr lang="zh-TW" sz="900" kern="15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764" marR="127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09:10~</a:t>
                      </a:r>
                      <a:endParaRPr lang="zh-TW" sz="900" kern="1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10:00</a:t>
                      </a:r>
                      <a:endParaRPr lang="zh-TW" sz="900" kern="15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764" marR="127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10:00~</a:t>
                      </a:r>
                      <a:endParaRPr lang="zh-TW" sz="900" kern="1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10:10</a:t>
                      </a:r>
                      <a:endParaRPr lang="zh-TW" sz="900" kern="15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764" marR="127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10:10~</a:t>
                      </a:r>
                      <a:endParaRPr lang="zh-TW" sz="900" kern="1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11:00</a:t>
                      </a:r>
                      <a:endParaRPr lang="zh-TW" sz="900" kern="15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764" marR="127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11:00~</a:t>
                      </a:r>
                      <a:endParaRPr lang="zh-TW" sz="900" kern="1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11:10</a:t>
                      </a:r>
                      <a:endParaRPr lang="zh-TW" sz="900" kern="15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764" marR="127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11:10~</a:t>
                      </a:r>
                      <a:endParaRPr lang="zh-TW" sz="900" kern="1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12:00</a:t>
                      </a:r>
                      <a:endParaRPr lang="zh-TW" sz="900" kern="15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764" marR="127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12:00-</a:t>
                      </a:r>
                      <a:endParaRPr lang="zh-TW" sz="900" kern="1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13:10</a:t>
                      </a:r>
                      <a:endParaRPr lang="zh-TW" sz="900" kern="15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764" marR="127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13:10~</a:t>
                      </a:r>
                      <a:endParaRPr lang="zh-TW" sz="900" kern="1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14:00</a:t>
                      </a:r>
                      <a:endParaRPr lang="zh-TW" sz="900" kern="15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559" marR="45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14:00~</a:t>
                      </a:r>
                      <a:endParaRPr lang="zh-TW" sz="900" kern="1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14:10</a:t>
                      </a:r>
                      <a:endParaRPr lang="zh-TW" sz="900" kern="15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559" marR="45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14:10~</a:t>
                      </a:r>
                      <a:endParaRPr lang="zh-TW" sz="900" kern="1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effectLst/>
                        </a:rPr>
                        <a:t>15:00</a:t>
                      </a:r>
                      <a:endParaRPr lang="zh-TW" sz="900" kern="15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559" marR="45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15:00~</a:t>
                      </a:r>
                      <a:endParaRPr lang="zh-TW" sz="900" kern="1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15:10</a:t>
                      </a:r>
                      <a:endParaRPr lang="zh-TW" sz="900" kern="15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559" marR="45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15:10~</a:t>
                      </a:r>
                      <a:endParaRPr lang="zh-TW" sz="900" kern="1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16:00</a:t>
                      </a:r>
                      <a:endParaRPr lang="zh-TW" sz="900" kern="15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559" marR="4559" marT="0" marB="0" anchor="ctr"/>
                </a:tc>
                <a:extLst>
                  <a:ext uri="{0D108BD9-81ED-4DB2-BD59-A6C34878D82A}">
                    <a16:rowId xmlns:a16="http://schemas.microsoft.com/office/drawing/2014/main" val="14370252"/>
                  </a:ext>
                </a:extLst>
              </a:tr>
              <a:tr h="9344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2024/</a:t>
                      </a:r>
                      <a:endParaRPr lang="zh-TW" sz="900" kern="1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08/19</a:t>
                      </a:r>
                      <a:endParaRPr lang="zh-TW" sz="900" kern="15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764" marR="127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800" kern="0">
                          <a:effectLst/>
                        </a:rPr>
                        <a:t>星期一</a:t>
                      </a:r>
                      <a:endParaRPr lang="zh-TW" sz="900" kern="15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764" marR="127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0">
                          <a:effectLst/>
                        </a:rPr>
                        <a:t>職涯探索</a:t>
                      </a:r>
                      <a:endParaRPr lang="zh-TW" sz="900" kern="1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(</a:t>
                      </a:r>
                      <a:r>
                        <a:rPr lang="zh-TW" sz="800" kern="0">
                          <a:effectLst/>
                        </a:rPr>
                        <a:t>學</a:t>
                      </a:r>
                      <a:r>
                        <a:rPr lang="en-US" sz="800" kern="0">
                          <a:effectLst/>
                        </a:rPr>
                        <a:t>)</a:t>
                      </a:r>
                      <a:endParaRPr lang="zh-TW" sz="900" kern="15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764" marR="127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800" kern="0">
                          <a:effectLst/>
                        </a:rPr>
                        <a:t>下課</a:t>
                      </a:r>
                      <a:endParaRPr lang="zh-TW" sz="900" kern="1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800" kern="0">
                          <a:effectLst/>
                        </a:rPr>
                        <a:t>休息</a:t>
                      </a:r>
                      <a:endParaRPr lang="zh-TW" sz="900" kern="15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764" marR="127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0" dirty="0">
                          <a:effectLst/>
                        </a:rPr>
                        <a:t>職涯探索</a:t>
                      </a:r>
                      <a:endParaRPr lang="zh-TW" sz="900" kern="1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</a:rPr>
                        <a:t>(</a:t>
                      </a:r>
                      <a:r>
                        <a:rPr lang="zh-TW" sz="800" kern="0" dirty="0">
                          <a:effectLst/>
                        </a:rPr>
                        <a:t>學</a:t>
                      </a:r>
                      <a:r>
                        <a:rPr lang="en-US" sz="800" kern="0" dirty="0">
                          <a:effectLst/>
                        </a:rPr>
                        <a:t>)</a:t>
                      </a:r>
                      <a:endParaRPr lang="zh-TW" sz="900" kern="15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764" marR="127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800" kern="0">
                          <a:effectLst/>
                        </a:rPr>
                        <a:t>下課</a:t>
                      </a:r>
                      <a:endParaRPr lang="zh-TW" sz="900" kern="1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800" kern="0">
                          <a:effectLst/>
                        </a:rPr>
                        <a:t>休息</a:t>
                      </a:r>
                      <a:endParaRPr lang="zh-TW" sz="900" kern="15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764" marR="127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0">
                          <a:effectLst/>
                        </a:rPr>
                        <a:t>職涯探索</a:t>
                      </a:r>
                      <a:endParaRPr lang="zh-TW" sz="900" kern="1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(</a:t>
                      </a:r>
                      <a:r>
                        <a:rPr lang="zh-TW" sz="800" kern="0">
                          <a:effectLst/>
                        </a:rPr>
                        <a:t>學</a:t>
                      </a:r>
                      <a:r>
                        <a:rPr lang="en-US" sz="800" kern="0">
                          <a:effectLst/>
                        </a:rPr>
                        <a:t>)</a:t>
                      </a:r>
                      <a:endParaRPr lang="zh-TW" sz="900" kern="15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764" marR="127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800" kern="0">
                          <a:effectLst/>
                        </a:rPr>
                        <a:t>午餐</a:t>
                      </a:r>
                      <a:endParaRPr lang="zh-TW" sz="900" kern="1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800" kern="0">
                          <a:effectLst/>
                        </a:rPr>
                        <a:t>午休</a:t>
                      </a:r>
                      <a:endParaRPr lang="zh-TW" sz="900" kern="15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764" marR="127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0">
                          <a:effectLst/>
                        </a:rPr>
                        <a:t>職涯探索</a:t>
                      </a:r>
                      <a:endParaRPr lang="zh-TW" sz="900" kern="1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(</a:t>
                      </a:r>
                      <a:r>
                        <a:rPr lang="zh-TW" sz="800" kern="0">
                          <a:effectLst/>
                        </a:rPr>
                        <a:t>學</a:t>
                      </a:r>
                      <a:r>
                        <a:rPr lang="en-US" sz="800" kern="0">
                          <a:effectLst/>
                        </a:rPr>
                        <a:t>)</a:t>
                      </a:r>
                      <a:endParaRPr lang="zh-TW" sz="900" kern="15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559" marR="45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800" kern="0">
                          <a:effectLst/>
                        </a:rPr>
                        <a:t>下課</a:t>
                      </a:r>
                      <a:endParaRPr lang="zh-TW" sz="900" kern="1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800" kern="0">
                          <a:effectLst/>
                        </a:rPr>
                        <a:t>休息</a:t>
                      </a:r>
                      <a:endParaRPr lang="zh-TW" sz="900" kern="15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559" marR="45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0">
                          <a:effectLst/>
                        </a:rPr>
                        <a:t>職涯探索</a:t>
                      </a:r>
                      <a:endParaRPr lang="zh-TW" sz="900" kern="1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(</a:t>
                      </a:r>
                      <a:r>
                        <a:rPr lang="zh-TW" sz="800" kern="0">
                          <a:effectLst/>
                        </a:rPr>
                        <a:t>學</a:t>
                      </a:r>
                      <a:r>
                        <a:rPr lang="en-US" sz="800" kern="0">
                          <a:effectLst/>
                        </a:rPr>
                        <a:t>)</a:t>
                      </a:r>
                      <a:endParaRPr lang="zh-TW" sz="900" kern="15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559" marR="45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800" kern="0">
                          <a:effectLst/>
                        </a:rPr>
                        <a:t>下課</a:t>
                      </a:r>
                      <a:endParaRPr lang="zh-TW" sz="900" kern="1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800" kern="0">
                          <a:effectLst/>
                        </a:rPr>
                        <a:t>休息</a:t>
                      </a:r>
                      <a:endParaRPr lang="zh-TW" sz="900" kern="15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559" marR="45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0">
                          <a:effectLst/>
                        </a:rPr>
                        <a:t>職涯探索</a:t>
                      </a:r>
                      <a:endParaRPr lang="zh-TW" sz="900" kern="1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(</a:t>
                      </a:r>
                      <a:r>
                        <a:rPr lang="zh-TW" sz="800" kern="0">
                          <a:effectLst/>
                        </a:rPr>
                        <a:t>學</a:t>
                      </a:r>
                      <a:r>
                        <a:rPr lang="en-US" sz="800" kern="0">
                          <a:effectLst/>
                        </a:rPr>
                        <a:t>)</a:t>
                      </a:r>
                      <a:endParaRPr lang="zh-TW" sz="900" kern="15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559" marR="4559" marT="0" marB="0" anchor="ctr"/>
                </a:tc>
                <a:extLst>
                  <a:ext uri="{0D108BD9-81ED-4DB2-BD59-A6C34878D82A}">
                    <a16:rowId xmlns:a16="http://schemas.microsoft.com/office/drawing/2014/main" val="2552844574"/>
                  </a:ext>
                </a:extLst>
              </a:tr>
              <a:tr h="9344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2024/</a:t>
                      </a:r>
                      <a:endParaRPr lang="zh-TW" sz="900" kern="1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08/20</a:t>
                      </a:r>
                      <a:endParaRPr lang="zh-TW" sz="900" kern="15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764" marR="127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800" kern="0">
                          <a:effectLst/>
                        </a:rPr>
                        <a:t>星期二</a:t>
                      </a:r>
                      <a:endParaRPr lang="zh-TW" sz="900" kern="15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764" marR="127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</a:rPr>
                        <a:t>生成式</a:t>
                      </a:r>
                      <a:r>
                        <a:rPr lang="en-US" sz="900" kern="150">
                          <a:effectLst/>
                        </a:rPr>
                        <a:t>AI</a:t>
                      </a:r>
                      <a:r>
                        <a:rPr lang="zh-TW" sz="900" kern="150">
                          <a:effectLst/>
                        </a:rPr>
                        <a:t>應用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(</a:t>
                      </a:r>
                      <a:r>
                        <a:rPr lang="zh-TW" sz="800" kern="0">
                          <a:effectLst/>
                        </a:rPr>
                        <a:t>學</a:t>
                      </a:r>
                      <a:r>
                        <a:rPr lang="en-US" sz="800" kern="0">
                          <a:effectLst/>
                        </a:rPr>
                        <a:t>)</a:t>
                      </a:r>
                      <a:endParaRPr lang="zh-TW" sz="900" kern="15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764" marR="127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800" kern="0">
                          <a:effectLst/>
                        </a:rPr>
                        <a:t>下課</a:t>
                      </a:r>
                      <a:endParaRPr lang="zh-TW" sz="900" kern="1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800" kern="0">
                          <a:effectLst/>
                        </a:rPr>
                        <a:t>休息</a:t>
                      </a:r>
                      <a:endParaRPr lang="zh-TW" sz="900" kern="15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764" marR="127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</a:rPr>
                        <a:t>生成式</a:t>
                      </a:r>
                      <a:r>
                        <a:rPr lang="en-US" sz="900" kern="150">
                          <a:effectLst/>
                        </a:rPr>
                        <a:t>AI</a:t>
                      </a:r>
                      <a:r>
                        <a:rPr lang="zh-TW" sz="900" kern="150">
                          <a:effectLst/>
                        </a:rPr>
                        <a:t>應用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(</a:t>
                      </a:r>
                      <a:r>
                        <a:rPr lang="zh-TW" sz="800" kern="0">
                          <a:effectLst/>
                        </a:rPr>
                        <a:t>學</a:t>
                      </a:r>
                      <a:r>
                        <a:rPr lang="en-US" sz="800" kern="0">
                          <a:effectLst/>
                        </a:rPr>
                        <a:t>)</a:t>
                      </a:r>
                      <a:endParaRPr lang="zh-TW" sz="900" kern="15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764" marR="127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800" kern="0">
                          <a:effectLst/>
                        </a:rPr>
                        <a:t>下課</a:t>
                      </a:r>
                      <a:endParaRPr lang="zh-TW" sz="900" kern="1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800" kern="0">
                          <a:effectLst/>
                        </a:rPr>
                        <a:t>休息</a:t>
                      </a:r>
                      <a:endParaRPr lang="zh-TW" sz="900" kern="15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764" marR="127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</a:rPr>
                        <a:t>生成式</a:t>
                      </a:r>
                      <a:r>
                        <a:rPr lang="en-US" sz="900" kern="150">
                          <a:effectLst/>
                        </a:rPr>
                        <a:t>AI</a:t>
                      </a:r>
                      <a:r>
                        <a:rPr lang="zh-TW" sz="900" kern="150">
                          <a:effectLst/>
                        </a:rPr>
                        <a:t>應用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(</a:t>
                      </a:r>
                      <a:r>
                        <a:rPr lang="zh-TW" sz="800" kern="0">
                          <a:effectLst/>
                        </a:rPr>
                        <a:t>學</a:t>
                      </a:r>
                      <a:r>
                        <a:rPr lang="en-US" sz="800" kern="0">
                          <a:effectLst/>
                        </a:rPr>
                        <a:t>)</a:t>
                      </a:r>
                      <a:endParaRPr lang="zh-TW" sz="900" kern="15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764" marR="127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800" kern="0">
                          <a:effectLst/>
                        </a:rPr>
                        <a:t>午餐</a:t>
                      </a:r>
                      <a:endParaRPr lang="zh-TW" sz="900" kern="1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800" kern="0">
                          <a:effectLst/>
                        </a:rPr>
                        <a:t>午休</a:t>
                      </a:r>
                      <a:endParaRPr lang="zh-TW" sz="900" kern="15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764" marR="127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</a:rPr>
                        <a:t>生成式</a:t>
                      </a:r>
                      <a:r>
                        <a:rPr lang="en-US" sz="900" kern="150">
                          <a:effectLst/>
                        </a:rPr>
                        <a:t>AI</a:t>
                      </a:r>
                      <a:r>
                        <a:rPr lang="zh-TW" sz="900" kern="150">
                          <a:effectLst/>
                        </a:rPr>
                        <a:t>應用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(</a:t>
                      </a:r>
                      <a:r>
                        <a:rPr lang="zh-TW" sz="800" kern="0">
                          <a:effectLst/>
                        </a:rPr>
                        <a:t>學</a:t>
                      </a:r>
                      <a:r>
                        <a:rPr lang="en-US" sz="800" kern="0">
                          <a:effectLst/>
                        </a:rPr>
                        <a:t>)</a:t>
                      </a:r>
                      <a:endParaRPr lang="zh-TW" sz="900" kern="15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559" marR="45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800" kern="0">
                          <a:effectLst/>
                        </a:rPr>
                        <a:t>下課</a:t>
                      </a:r>
                      <a:endParaRPr lang="zh-TW" sz="900" kern="1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800" kern="0">
                          <a:effectLst/>
                        </a:rPr>
                        <a:t>休息</a:t>
                      </a:r>
                      <a:endParaRPr lang="zh-TW" sz="900" kern="15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559" marR="45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</a:rPr>
                        <a:t>生成式</a:t>
                      </a:r>
                      <a:r>
                        <a:rPr lang="en-US" sz="900" kern="150">
                          <a:effectLst/>
                        </a:rPr>
                        <a:t>AI</a:t>
                      </a:r>
                      <a:r>
                        <a:rPr lang="zh-TW" sz="900" kern="150">
                          <a:effectLst/>
                        </a:rPr>
                        <a:t>應用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(</a:t>
                      </a:r>
                      <a:r>
                        <a:rPr lang="zh-TW" sz="800" kern="0">
                          <a:effectLst/>
                        </a:rPr>
                        <a:t>學</a:t>
                      </a:r>
                      <a:r>
                        <a:rPr lang="en-US" sz="800" kern="0">
                          <a:effectLst/>
                        </a:rPr>
                        <a:t>)</a:t>
                      </a:r>
                      <a:endParaRPr lang="zh-TW" sz="900" kern="15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559" marR="45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800" kern="0">
                          <a:effectLst/>
                        </a:rPr>
                        <a:t>下課</a:t>
                      </a:r>
                      <a:endParaRPr lang="zh-TW" sz="900" kern="1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800" kern="0">
                          <a:effectLst/>
                        </a:rPr>
                        <a:t>休息</a:t>
                      </a:r>
                      <a:endParaRPr lang="zh-TW" sz="900" kern="15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559" marR="45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</a:rPr>
                        <a:t>生成式</a:t>
                      </a:r>
                      <a:r>
                        <a:rPr lang="en-US" sz="900" kern="150">
                          <a:effectLst/>
                        </a:rPr>
                        <a:t>AI</a:t>
                      </a:r>
                      <a:r>
                        <a:rPr lang="zh-TW" sz="900" kern="150">
                          <a:effectLst/>
                        </a:rPr>
                        <a:t>應用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(</a:t>
                      </a:r>
                      <a:r>
                        <a:rPr lang="zh-TW" sz="800" kern="0">
                          <a:effectLst/>
                        </a:rPr>
                        <a:t>學</a:t>
                      </a:r>
                      <a:r>
                        <a:rPr lang="en-US" sz="800" kern="0">
                          <a:effectLst/>
                        </a:rPr>
                        <a:t>)</a:t>
                      </a:r>
                      <a:endParaRPr lang="zh-TW" sz="900" kern="15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559" marR="4559" marT="0" marB="0" anchor="ctr"/>
                </a:tc>
                <a:extLst>
                  <a:ext uri="{0D108BD9-81ED-4DB2-BD59-A6C34878D82A}">
                    <a16:rowId xmlns:a16="http://schemas.microsoft.com/office/drawing/2014/main" val="137838466"/>
                  </a:ext>
                </a:extLst>
              </a:tr>
              <a:tr h="9344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</a:rPr>
                        <a:t>2024/</a:t>
                      </a:r>
                      <a:endParaRPr lang="zh-TW" sz="900" kern="1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</a:rPr>
                        <a:t>08/21</a:t>
                      </a:r>
                      <a:endParaRPr lang="zh-TW" sz="900" kern="15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764" marR="127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800" kern="0">
                          <a:effectLst/>
                        </a:rPr>
                        <a:t>星期三</a:t>
                      </a:r>
                      <a:endParaRPr lang="zh-TW" sz="900" kern="15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764" marR="127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</a:rPr>
                        <a:t>生成式</a:t>
                      </a:r>
                      <a:r>
                        <a:rPr lang="en-US" sz="900" kern="150">
                          <a:effectLst/>
                        </a:rPr>
                        <a:t>AI</a:t>
                      </a:r>
                      <a:r>
                        <a:rPr lang="zh-TW" sz="900" kern="150">
                          <a:effectLst/>
                        </a:rPr>
                        <a:t>應用</a:t>
                      </a:r>
                      <a:r>
                        <a:rPr lang="en-US" sz="800" kern="0">
                          <a:effectLst/>
                        </a:rPr>
                        <a:t>(</a:t>
                      </a:r>
                      <a:r>
                        <a:rPr lang="zh-TW" sz="800" kern="0">
                          <a:effectLst/>
                        </a:rPr>
                        <a:t>學</a:t>
                      </a:r>
                      <a:r>
                        <a:rPr lang="en-US" sz="800" kern="0">
                          <a:effectLst/>
                        </a:rPr>
                        <a:t>)</a:t>
                      </a:r>
                      <a:endParaRPr lang="zh-TW" sz="900" kern="15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764" marR="127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800" kern="0">
                          <a:effectLst/>
                        </a:rPr>
                        <a:t>下課</a:t>
                      </a:r>
                      <a:endParaRPr lang="zh-TW" sz="900" kern="1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800" kern="0">
                          <a:effectLst/>
                        </a:rPr>
                        <a:t>休息</a:t>
                      </a:r>
                      <a:endParaRPr lang="zh-TW" sz="900" kern="15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764" marR="127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</a:rPr>
                        <a:t>生成式</a:t>
                      </a:r>
                      <a:r>
                        <a:rPr lang="en-US" sz="900" kern="150">
                          <a:effectLst/>
                        </a:rPr>
                        <a:t>AI</a:t>
                      </a:r>
                      <a:r>
                        <a:rPr lang="zh-TW" sz="900" kern="150">
                          <a:effectLst/>
                        </a:rPr>
                        <a:t>應用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(</a:t>
                      </a:r>
                      <a:r>
                        <a:rPr lang="zh-TW" sz="800" kern="0">
                          <a:effectLst/>
                        </a:rPr>
                        <a:t>學</a:t>
                      </a:r>
                      <a:r>
                        <a:rPr lang="en-US" sz="800" kern="0">
                          <a:effectLst/>
                        </a:rPr>
                        <a:t>)</a:t>
                      </a:r>
                      <a:endParaRPr lang="zh-TW" sz="900" kern="15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764" marR="127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800" kern="0">
                          <a:effectLst/>
                        </a:rPr>
                        <a:t>下課</a:t>
                      </a:r>
                      <a:endParaRPr lang="zh-TW" sz="900" kern="1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800" kern="0">
                          <a:effectLst/>
                        </a:rPr>
                        <a:t>休息</a:t>
                      </a:r>
                      <a:endParaRPr lang="zh-TW" sz="900" kern="15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764" marR="127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</a:rPr>
                        <a:t>生成式</a:t>
                      </a:r>
                      <a:r>
                        <a:rPr lang="en-US" sz="900" kern="150">
                          <a:effectLst/>
                        </a:rPr>
                        <a:t>AI</a:t>
                      </a:r>
                      <a:r>
                        <a:rPr lang="zh-TW" sz="900" kern="150">
                          <a:effectLst/>
                        </a:rPr>
                        <a:t>應用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(</a:t>
                      </a:r>
                      <a:r>
                        <a:rPr lang="zh-TW" sz="800" kern="0">
                          <a:effectLst/>
                        </a:rPr>
                        <a:t>學</a:t>
                      </a:r>
                      <a:r>
                        <a:rPr lang="en-US" sz="800" kern="0">
                          <a:effectLst/>
                        </a:rPr>
                        <a:t>)</a:t>
                      </a:r>
                      <a:endParaRPr lang="zh-TW" sz="900" kern="15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764" marR="127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800" kern="0">
                          <a:effectLst/>
                        </a:rPr>
                        <a:t>午餐</a:t>
                      </a:r>
                      <a:endParaRPr lang="zh-TW" sz="900" kern="1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800" kern="0">
                          <a:effectLst/>
                        </a:rPr>
                        <a:t>午休</a:t>
                      </a:r>
                      <a:endParaRPr lang="zh-TW" sz="900" kern="15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764" marR="127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</a:rPr>
                        <a:t>生成式</a:t>
                      </a:r>
                      <a:r>
                        <a:rPr lang="en-US" sz="900" kern="150">
                          <a:effectLst/>
                        </a:rPr>
                        <a:t>AI</a:t>
                      </a:r>
                      <a:r>
                        <a:rPr lang="zh-TW" sz="900" kern="150">
                          <a:effectLst/>
                        </a:rPr>
                        <a:t>應用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(</a:t>
                      </a:r>
                      <a:r>
                        <a:rPr lang="zh-TW" sz="800" kern="0">
                          <a:effectLst/>
                        </a:rPr>
                        <a:t>學</a:t>
                      </a:r>
                      <a:r>
                        <a:rPr lang="en-US" sz="800" kern="0">
                          <a:effectLst/>
                        </a:rPr>
                        <a:t>)</a:t>
                      </a:r>
                      <a:endParaRPr lang="zh-TW" sz="900" kern="15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559" marR="45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800" kern="0">
                          <a:effectLst/>
                        </a:rPr>
                        <a:t>下課</a:t>
                      </a:r>
                      <a:endParaRPr lang="zh-TW" sz="900" kern="1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800" kern="0">
                          <a:effectLst/>
                        </a:rPr>
                        <a:t>休息</a:t>
                      </a:r>
                      <a:endParaRPr lang="zh-TW" sz="900" kern="15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559" marR="45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</a:rPr>
                        <a:t>生成式</a:t>
                      </a:r>
                      <a:r>
                        <a:rPr lang="en-US" sz="900" kern="150">
                          <a:effectLst/>
                        </a:rPr>
                        <a:t>AI</a:t>
                      </a:r>
                      <a:r>
                        <a:rPr lang="zh-TW" sz="900" kern="150">
                          <a:effectLst/>
                        </a:rPr>
                        <a:t>應用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(</a:t>
                      </a:r>
                      <a:r>
                        <a:rPr lang="zh-TW" sz="800" kern="0">
                          <a:effectLst/>
                        </a:rPr>
                        <a:t>學</a:t>
                      </a:r>
                      <a:r>
                        <a:rPr lang="en-US" sz="800" kern="0">
                          <a:effectLst/>
                        </a:rPr>
                        <a:t>)</a:t>
                      </a:r>
                      <a:endParaRPr lang="zh-TW" sz="900" kern="15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559" marR="45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800" kern="0">
                          <a:effectLst/>
                        </a:rPr>
                        <a:t>下課</a:t>
                      </a:r>
                      <a:endParaRPr lang="zh-TW" sz="900" kern="1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800" kern="0">
                          <a:effectLst/>
                        </a:rPr>
                        <a:t>休息</a:t>
                      </a:r>
                      <a:endParaRPr lang="zh-TW" sz="900" kern="15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559" marR="45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</a:rPr>
                        <a:t>生成式</a:t>
                      </a:r>
                      <a:r>
                        <a:rPr lang="en-US" sz="900" kern="150">
                          <a:effectLst/>
                        </a:rPr>
                        <a:t>AI</a:t>
                      </a:r>
                      <a:r>
                        <a:rPr lang="zh-TW" sz="900" kern="150">
                          <a:effectLst/>
                        </a:rPr>
                        <a:t>應用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(</a:t>
                      </a:r>
                      <a:r>
                        <a:rPr lang="zh-TW" sz="800" kern="0">
                          <a:effectLst/>
                        </a:rPr>
                        <a:t>學</a:t>
                      </a:r>
                      <a:r>
                        <a:rPr lang="en-US" sz="800" kern="0">
                          <a:effectLst/>
                        </a:rPr>
                        <a:t>)</a:t>
                      </a:r>
                      <a:endParaRPr lang="zh-TW" sz="900" kern="15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559" marR="4559" marT="0" marB="0" anchor="ctr"/>
                </a:tc>
                <a:extLst>
                  <a:ext uri="{0D108BD9-81ED-4DB2-BD59-A6C34878D82A}">
                    <a16:rowId xmlns:a16="http://schemas.microsoft.com/office/drawing/2014/main" val="2430692160"/>
                  </a:ext>
                </a:extLst>
              </a:tr>
              <a:tr h="9825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2024/</a:t>
                      </a:r>
                      <a:endParaRPr lang="zh-TW" sz="900" kern="1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08/22</a:t>
                      </a:r>
                      <a:endParaRPr lang="zh-TW" sz="900" kern="15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764" marR="127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800" kern="0">
                          <a:effectLst/>
                        </a:rPr>
                        <a:t>星期四</a:t>
                      </a:r>
                      <a:endParaRPr lang="zh-TW" sz="900" kern="15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764" marR="127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</a:rPr>
                        <a:t>生成式</a:t>
                      </a:r>
                      <a:r>
                        <a:rPr lang="en-US" sz="900" kern="150">
                          <a:effectLst/>
                        </a:rPr>
                        <a:t>AI</a:t>
                      </a:r>
                      <a:r>
                        <a:rPr lang="zh-TW" sz="900" kern="150">
                          <a:effectLst/>
                        </a:rPr>
                        <a:t>應用</a:t>
                      </a:r>
                      <a:r>
                        <a:rPr lang="en-US" sz="800" kern="0">
                          <a:effectLst/>
                        </a:rPr>
                        <a:t>(</a:t>
                      </a:r>
                      <a:r>
                        <a:rPr lang="zh-TW" sz="800" kern="0">
                          <a:effectLst/>
                        </a:rPr>
                        <a:t>學</a:t>
                      </a:r>
                      <a:r>
                        <a:rPr lang="en-US" sz="800" kern="0">
                          <a:effectLst/>
                        </a:rPr>
                        <a:t>)</a:t>
                      </a:r>
                      <a:endParaRPr lang="zh-TW" sz="900" kern="15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764" marR="127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800" kern="0">
                          <a:effectLst/>
                        </a:rPr>
                        <a:t>下課</a:t>
                      </a:r>
                      <a:endParaRPr lang="zh-TW" sz="900" kern="1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800" kern="0">
                          <a:effectLst/>
                        </a:rPr>
                        <a:t>休息</a:t>
                      </a:r>
                      <a:endParaRPr lang="zh-TW" sz="900" kern="15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764" marR="127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900" kern="150">
                          <a:effectLst/>
                        </a:rPr>
                        <a:t>生成式</a:t>
                      </a:r>
                      <a:r>
                        <a:rPr lang="en-US" sz="900" kern="150">
                          <a:effectLst/>
                        </a:rPr>
                        <a:t>AI</a:t>
                      </a:r>
                      <a:r>
                        <a:rPr lang="zh-TW" sz="900" kern="150">
                          <a:effectLst/>
                        </a:rPr>
                        <a:t>應用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(</a:t>
                      </a:r>
                      <a:r>
                        <a:rPr lang="zh-TW" sz="800" kern="0">
                          <a:effectLst/>
                        </a:rPr>
                        <a:t>學</a:t>
                      </a:r>
                      <a:r>
                        <a:rPr lang="en-US" sz="800" kern="0">
                          <a:effectLst/>
                        </a:rPr>
                        <a:t>)</a:t>
                      </a:r>
                      <a:endParaRPr lang="zh-TW" sz="900" kern="15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764" marR="127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800" kern="0">
                          <a:effectLst/>
                        </a:rPr>
                        <a:t>下課</a:t>
                      </a:r>
                      <a:endParaRPr lang="zh-TW" sz="900" kern="1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800" kern="0">
                          <a:effectLst/>
                        </a:rPr>
                        <a:t>休息</a:t>
                      </a:r>
                      <a:endParaRPr lang="zh-TW" sz="900" kern="15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764" marR="127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</a:rPr>
                        <a:t>Canva</a:t>
                      </a:r>
                      <a:r>
                        <a:rPr lang="zh-TW" sz="900" kern="150">
                          <a:effectLst/>
                        </a:rPr>
                        <a:t>設計全攻略</a:t>
                      </a:r>
                      <a:r>
                        <a:rPr lang="en-US" sz="800" kern="0">
                          <a:effectLst/>
                        </a:rPr>
                        <a:t>(</a:t>
                      </a:r>
                      <a:r>
                        <a:rPr lang="zh-TW" sz="800" kern="0">
                          <a:effectLst/>
                        </a:rPr>
                        <a:t>術</a:t>
                      </a:r>
                      <a:r>
                        <a:rPr lang="en-US" sz="800" kern="0">
                          <a:effectLst/>
                        </a:rPr>
                        <a:t>)</a:t>
                      </a:r>
                      <a:endParaRPr lang="zh-TW" sz="900" kern="15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764" marR="127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800" kern="0">
                          <a:effectLst/>
                        </a:rPr>
                        <a:t>午餐</a:t>
                      </a:r>
                      <a:endParaRPr lang="zh-TW" sz="900" kern="1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800" kern="0">
                          <a:effectLst/>
                        </a:rPr>
                        <a:t>午休</a:t>
                      </a:r>
                      <a:endParaRPr lang="zh-TW" sz="900" kern="15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764" marR="127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</a:rPr>
                        <a:t>Canva</a:t>
                      </a:r>
                      <a:r>
                        <a:rPr lang="zh-TW" sz="900" kern="150">
                          <a:effectLst/>
                        </a:rPr>
                        <a:t>設計全攻略</a:t>
                      </a:r>
                      <a:r>
                        <a:rPr lang="en-US" sz="800" kern="0">
                          <a:effectLst/>
                        </a:rPr>
                        <a:t>(</a:t>
                      </a:r>
                      <a:r>
                        <a:rPr lang="zh-TW" sz="800" kern="0">
                          <a:effectLst/>
                        </a:rPr>
                        <a:t>術</a:t>
                      </a:r>
                      <a:r>
                        <a:rPr lang="en-US" sz="800" kern="0">
                          <a:effectLst/>
                        </a:rPr>
                        <a:t>)</a:t>
                      </a:r>
                      <a:endParaRPr lang="zh-TW" sz="900" kern="15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559" marR="45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800" kern="0">
                          <a:effectLst/>
                        </a:rPr>
                        <a:t>下課</a:t>
                      </a:r>
                      <a:endParaRPr lang="zh-TW" sz="900" kern="1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800" kern="0">
                          <a:effectLst/>
                        </a:rPr>
                        <a:t>休息</a:t>
                      </a:r>
                      <a:endParaRPr lang="zh-TW" sz="900" kern="15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559" marR="45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</a:rPr>
                        <a:t>Canva</a:t>
                      </a:r>
                      <a:r>
                        <a:rPr lang="zh-TW" sz="900" kern="150">
                          <a:effectLst/>
                        </a:rPr>
                        <a:t>設計全攻略</a:t>
                      </a:r>
                      <a:r>
                        <a:rPr lang="en-US" sz="800" kern="0">
                          <a:effectLst/>
                        </a:rPr>
                        <a:t>(</a:t>
                      </a:r>
                      <a:r>
                        <a:rPr lang="zh-TW" sz="800" kern="0">
                          <a:effectLst/>
                        </a:rPr>
                        <a:t>術</a:t>
                      </a:r>
                      <a:r>
                        <a:rPr lang="en-US" sz="800" kern="0">
                          <a:effectLst/>
                        </a:rPr>
                        <a:t>)</a:t>
                      </a:r>
                      <a:endParaRPr lang="zh-TW" sz="900" kern="15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559" marR="45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800" kern="0">
                          <a:effectLst/>
                        </a:rPr>
                        <a:t>下課</a:t>
                      </a:r>
                      <a:endParaRPr lang="zh-TW" sz="900" kern="1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800" kern="0">
                          <a:effectLst/>
                        </a:rPr>
                        <a:t>休息</a:t>
                      </a:r>
                      <a:endParaRPr lang="zh-TW" sz="900" kern="15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559" marR="45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</a:rPr>
                        <a:t>Canva</a:t>
                      </a:r>
                      <a:r>
                        <a:rPr lang="zh-TW" sz="900" kern="150">
                          <a:effectLst/>
                        </a:rPr>
                        <a:t>設計全攻略</a:t>
                      </a:r>
                      <a:r>
                        <a:rPr lang="en-US" sz="800" kern="0">
                          <a:effectLst/>
                        </a:rPr>
                        <a:t>(</a:t>
                      </a:r>
                      <a:r>
                        <a:rPr lang="zh-TW" sz="800" kern="0">
                          <a:effectLst/>
                        </a:rPr>
                        <a:t>術</a:t>
                      </a:r>
                      <a:r>
                        <a:rPr lang="en-US" sz="800" kern="0">
                          <a:effectLst/>
                        </a:rPr>
                        <a:t>)</a:t>
                      </a:r>
                      <a:endParaRPr lang="zh-TW" sz="900" kern="15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559" marR="4559" marT="0" marB="0" anchor="ctr"/>
                </a:tc>
                <a:extLst>
                  <a:ext uri="{0D108BD9-81ED-4DB2-BD59-A6C34878D82A}">
                    <a16:rowId xmlns:a16="http://schemas.microsoft.com/office/drawing/2014/main" val="712596224"/>
                  </a:ext>
                </a:extLst>
              </a:tr>
              <a:tr h="9825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2024/</a:t>
                      </a:r>
                      <a:endParaRPr lang="zh-TW" sz="900" kern="1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08/23</a:t>
                      </a:r>
                      <a:endParaRPr lang="zh-TW" sz="900" kern="15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764" marR="127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800" kern="0" dirty="0">
                          <a:effectLst/>
                        </a:rPr>
                        <a:t>星期五</a:t>
                      </a:r>
                      <a:endParaRPr lang="zh-TW" sz="900" kern="15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764" marR="127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</a:rPr>
                        <a:t>Canva</a:t>
                      </a:r>
                      <a:r>
                        <a:rPr lang="zh-TW" sz="900" kern="150">
                          <a:effectLst/>
                        </a:rPr>
                        <a:t>設計全攻略</a:t>
                      </a:r>
                      <a:r>
                        <a:rPr lang="en-US" sz="800" kern="0">
                          <a:effectLst/>
                        </a:rPr>
                        <a:t>(</a:t>
                      </a:r>
                      <a:r>
                        <a:rPr lang="zh-TW" sz="800" kern="0">
                          <a:effectLst/>
                        </a:rPr>
                        <a:t>術</a:t>
                      </a:r>
                      <a:r>
                        <a:rPr lang="en-US" sz="800" kern="0">
                          <a:effectLst/>
                        </a:rPr>
                        <a:t>)</a:t>
                      </a:r>
                      <a:endParaRPr lang="zh-TW" sz="900" kern="15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764" marR="127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800" kern="0">
                          <a:effectLst/>
                        </a:rPr>
                        <a:t>下課</a:t>
                      </a:r>
                      <a:endParaRPr lang="zh-TW" sz="900" kern="1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800" kern="0">
                          <a:effectLst/>
                        </a:rPr>
                        <a:t>休息</a:t>
                      </a:r>
                      <a:endParaRPr lang="zh-TW" sz="900" kern="15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764" marR="127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</a:rPr>
                        <a:t>Canva</a:t>
                      </a:r>
                      <a:r>
                        <a:rPr lang="zh-TW" sz="900" kern="150">
                          <a:effectLst/>
                        </a:rPr>
                        <a:t>設計全攻略</a:t>
                      </a:r>
                      <a:r>
                        <a:rPr lang="en-US" sz="800" kern="0">
                          <a:effectLst/>
                        </a:rPr>
                        <a:t>(</a:t>
                      </a:r>
                      <a:r>
                        <a:rPr lang="zh-TW" sz="800" kern="0">
                          <a:effectLst/>
                        </a:rPr>
                        <a:t>術</a:t>
                      </a:r>
                      <a:r>
                        <a:rPr lang="en-US" sz="800" kern="0">
                          <a:effectLst/>
                        </a:rPr>
                        <a:t>)</a:t>
                      </a:r>
                      <a:endParaRPr lang="zh-TW" sz="900" kern="15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764" marR="127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800" kern="0">
                          <a:effectLst/>
                        </a:rPr>
                        <a:t>下課</a:t>
                      </a:r>
                      <a:endParaRPr lang="zh-TW" sz="900" kern="1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800" kern="0">
                          <a:effectLst/>
                        </a:rPr>
                        <a:t>休息</a:t>
                      </a:r>
                      <a:endParaRPr lang="zh-TW" sz="900" kern="15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764" marR="127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</a:rPr>
                        <a:t>Canva</a:t>
                      </a:r>
                      <a:r>
                        <a:rPr lang="zh-TW" sz="900" kern="150">
                          <a:effectLst/>
                        </a:rPr>
                        <a:t>設計全攻略</a:t>
                      </a:r>
                      <a:r>
                        <a:rPr lang="en-US" sz="800" kern="0">
                          <a:effectLst/>
                        </a:rPr>
                        <a:t>(</a:t>
                      </a:r>
                      <a:r>
                        <a:rPr lang="zh-TW" sz="800" kern="0">
                          <a:effectLst/>
                        </a:rPr>
                        <a:t>術</a:t>
                      </a:r>
                      <a:r>
                        <a:rPr lang="en-US" sz="800" kern="0">
                          <a:effectLst/>
                        </a:rPr>
                        <a:t>)</a:t>
                      </a:r>
                      <a:endParaRPr lang="zh-TW" sz="900" kern="15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764" marR="127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800" kern="0">
                          <a:effectLst/>
                        </a:rPr>
                        <a:t>午餐</a:t>
                      </a:r>
                      <a:endParaRPr lang="zh-TW" sz="900" kern="1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800" kern="0">
                          <a:effectLst/>
                        </a:rPr>
                        <a:t>午休</a:t>
                      </a:r>
                      <a:endParaRPr lang="zh-TW" sz="900" kern="15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764" marR="127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</a:rPr>
                        <a:t>Canva</a:t>
                      </a:r>
                      <a:r>
                        <a:rPr lang="zh-TW" sz="900" kern="150">
                          <a:effectLst/>
                        </a:rPr>
                        <a:t>設計全攻略</a:t>
                      </a:r>
                      <a:r>
                        <a:rPr lang="en-US" sz="800" kern="0">
                          <a:effectLst/>
                        </a:rPr>
                        <a:t>(</a:t>
                      </a:r>
                      <a:r>
                        <a:rPr lang="zh-TW" sz="800" kern="0">
                          <a:effectLst/>
                        </a:rPr>
                        <a:t>術</a:t>
                      </a:r>
                      <a:r>
                        <a:rPr lang="en-US" sz="800" kern="0">
                          <a:effectLst/>
                        </a:rPr>
                        <a:t>)</a:t>
                      </a:r>
                      <a:endParaRPr lang="zh-TW" sz="900" kern="15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559" marR="45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800" kern="0">
                          <a:effectLst/>
                        </a:rPr>
                        <a:t>下課</a:t>
                      </a:r>
                      <a:endParaRPr lang="zh-TW" sz="900" kern="1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800" kern="0">
                          <a:effectLst/>
                        </a:rPr>
                        <a:t>休息</a:t>
                      </a:r>
                      <a:endParaRPr lang="zh-TW" sz="900" kern="15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559" marR="45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50">
                          <a:effectLst/>
                        </a:rPr>
                        <a:t>Canva</a:t>
                      </a:r>
                      <a:r>
                        <a:rPr lang="zh-TW" sz="900" kern="150">
                          <a:effectLst/>
                        </a:rPr>
                        <a:t>設計全攻略</a:t>
                      </a:r>
                      <a:r>
                        <a:rPr lang="en-US" sz="800" kern="0">
                          <a:effectLst/>
                        </a:rPr>
                        <a:t>(</a:t>
                      </a:r>
                      <a:r>
                        <a:rPr lang="zh-TW" sz="800" kern="0">
                          <a:effectLst/>
                        </a:rPr>
                        <a:t>術</a:t>
                      </a:r>
                      <a:r>
                        <a:rPr lang="en-US" sz="800" kern="0">
                          <a:effectLst/>
                        </a:rPr>
                        <a:t>)</a:t>
                      </a:r>
                      <a:endParaRPr lang="zh-TW" sz="900" kern="15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559" marR="45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800" kern="0">
                          <a:effectLst/>
                        </a:rPr>
                        <a:t>下課</a:t>
                      </a:r>
                      <a:endParaRPr lang="zh-TW" sz="900" kern="1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800" kern="0">
                          <a:effectLst/>
                        </a:rPr>
                        <a:t>休息</a:t>
                      </a:r>
                      <a:endParaRPr lang="zh-TW" sz="900" kern="15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559" marR="45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50" dirty="0">
                          <a:effectLst/>
                        </a:rPr>
                        <a:t>Canva</a:t>
                      </a:r>
                      <a:r>
                        <a:rPr lang="zh-TW" sz="900" kern="150" dirty="0">
                          <a:effectLst/>
                        </a:rPr>
                        <a:t>設計全攻略</a:t>
                      </a:r>
                      <a:r>
                        <a:rPr lang="en-US" sz="800" kern="0" dirty="0">
                          <a:effectLst/>
                        </a:rPr>
                        <a:t>(</a:t>
                      </a:r>
                      <a:r>
                        <a:rPr lang="zh-TW" sz="800" kern="0" dirty="0">
                          <a:effectLst/>
                        </a:rPr>
                        <a:t>術</a:t>
                      </a:r>
                      <a:r>
                        <a:rPr lang="en-US" sz="800" kern="0" dirty="0">
                          <a:effectLst/>
                        </a:rPr>
                        <a:t>)</a:t>
                      </a:r>
                      <a:endParaRPr lang="zh-TW" sz="900" kern="15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559" marR="4559" marT="0" marB="0" anchor="ctr"/>
                </a:tc>
                <a:extLst>
                  <a:ext uri="{0D108BD9-81ED-4DB2-BD59-A6C34878D82A}">
                    <a16:rowId xmlns:a16="http://schemas.microsoft.com/office/drawing/2014/main" val="133984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2469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142D3D-D331-4C4B-AD54-B1664F325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6" y="915337"/>
            <a:ext cx="7067542" cy="1303867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教務管理及參訓者權利義務之規定。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CD4FD2A-FA09-4B79-A0ED-68EAC42D8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訓練時間：</a:t>
            </a: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~113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23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endParaRPr lang="en-US" altLang="zh-TW" sz="2000" b="1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</a:t>
            </a: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週一至週五</a:t>
            </a: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上午</a:t>
            </a: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9:10~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下午</a:t>
            </a: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16:00</a:t>
            </a:r>
          </a:p>
          <a:p>
            <a:pPr>
              <a:lnSpc>
                <a:spcPts val="2640"/>
              </a:lnSpc>
              <a:buFont typeface="Wingdings" panose="05000000000000000000" pitchFamily="2" charset="2"/>
              <a:buChar char="Ø"/>
            </a:pP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甄試地點：嶺東科技大學 厚德樓 六樓</a:t>
            </a: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(HD604)</a:t>
            </a:r>
          </a:p>
          <a:p>
            <a:pPr>
              <a:lnSpc>
                <a:spcPts val="2640"/>
              </a:lnSpc>
              <a:buFont typeface="Wingdings" panose="05000000000000000000" pitchFamily="2" charset="2"/>
              <a:buChar char="Ø"/>
            </a:pP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上課地點：嶺東科技大學 厚德樓 三樓</a:t>
            </a: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(HD302)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錄取名單公布時間：</a:t>
            </a: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13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-15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endParaRPr lang="en-US" altLang="zh-TW" sz="2000" b="1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錄取後參訓費用免費，不提供住宿，交通接送須自理。</a:t>
            </a:r>
            <a:endParaRPr lang="zh-TW" altLang="en-US" sz="2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8480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142D3D-D331-4C4B-AD54-B1664F325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6" y="915337"/>
            <a:ext cx="7067542" cy="1303867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教務管理及參訓者權利義務之規定。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CD4FD2A-FA09-4B79-A0ED-68EAC42D8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6" y="2348880"/>
            <a:ext cx="6798736" cy="3744416"/>
          </a:xfrm>
        </p:spPr>
        <p:txBody>
          <a:bodyPr anchor="ctr">
            <a:noAutofit/>
          </a:bodyPr>
          <a:lstStyle/>
          <a:p>
            <a:pPr marL="361950" indent="-36195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+mj-ea"/>
              <a:buAutoNum type="ea1ChtPeriod"/>
            </a:pP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不能遲到與早退，若真的有狀況與需求，請事先在</a:t>
            </a:r>
            <a:r>
              <a: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LINE</a:t>
            </a: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群組上告知，並事後完成請假手續，有需要請假請提早填寫假單。</a:t>
            </a:r>
          </a:p>
          <a:p>
            <a:pPr marL="361950" indent="-36195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+mj-ea"/>
              <a:buAutoNum type="ea1ChtPeriod"/>
            </a:pP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同學間互相尊重，彼此好好說話、以正向的溝通方式表達，禁止打架、吵架或欺負同學之行為，上課不得有影響他人上課之情形。</a:t>
            </a:r>
          </a:p>
          <a:p>
            <a:pPr marL="361950" indent="-36195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+mj-ea"/>
              <a:buAutoNum type="ea1ChtPeriod"/>
            </a:pP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對老師予以尊重，態度有禮貌，依各科老師規定進行課程。</a:t>
            </a:r>
          </a:p>
          <a:p>
            <a:pPr marL="361950" indent="-36195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+mj-ea"/>
              <a:buAutoNum type="ea1ChtPeriod"/>
            </a:pP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班上資料將由班代、副班代、學藝共同維護，請同學互相配合。</a:t>
            </a:r>
            <a:endParaRPr lang="en-US" altLang="zh-TW" sz="1600" b="1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1950" indent="-36195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+mj-ea"/>
              <a:buAutoNum type="ea1ChtPeriod"/>
            </a:pP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相關文件請按時繳交，未繳交者不予退保證金與參訓證書，保證金與結訓證書將於訓練最後一日發放，請假</a:t>
            </a:r>
            <a:r>
              <a: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遲到</a:t>
            </a:r>
            <a:r>
              <a: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時數勿超過</a:t>
            </a:r>
            <a:r>
              <a: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小時。</a:t>
            </a:r>
            <a:endParaRPr lang="en-US" altLang="zh-TW" sz="1600" b="1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8857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錄訓評估</a:t>
            </a:r>
            <a:r>
              <a:rPr lang="en-US" altLang="zh-TW" sz="4400" b="1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~</a:t>
            </a:r>
            <a:r>
              <a:rPr lang="zh-TW" alt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筆試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2490135"/>
            <a:ext cx="7848871" cy="3444997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zh-TW" altLang="en-US" sz="4300" b="1" dirty="0"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筆試時間</a:t>
            </a:r>
            <a:r>
              <a:rPr lang="en-US" altLang="zh-TW" sz="4300" b="1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Arial" panose="020B0604020202020204" pitchFamily="34" charset="0"/>
              </a:rPr>
              <a:t>30</a:t>
            </a:r>
            <a:r>
              <a:rPr lang="zh-TW" altLang="en-US" sz="4300" b="1" dirty="0"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分鐘。</a:t>
            </a:r>
            <a:endParaRPr lang="en-US" altLang="zh-TW" sz="4300" b="1" dirty="0">
              <a:latin typeface="Arial" panose="020B0604020202020204" pitchFamily="34" charset="0"/>
              <a:ea typeface="標楷體" panose="03000509000000000000" pitchFamily="65" charset="-120"/>
              <a:sym typeface="Arial" panose="020B0604020202020204" pitchFamily="34" charset="0"/>
            </a:endParaRPr>
          </a:p>
          <a:p>
            <a:pPr marL="0" indent="0">
              <a:buNone/>
            </a:pPr>
            <a:r>
              <a:rPr lang="zh-TW" altLang="en-US" sz="4300" b="1" dirty="0"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筆試開始</a:t>
            </a:r>
            <a:r>
              <a:rPr lang="en-US" altLang="zh-TW" sz="4300" b="1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Arial" panose="020B0604020202020204" pitchFamily="34" charset="0"/>
              </a:rPr>
              <a:t>15</a:t>
            </a:r>
            <a:r>
              <a:rPr lang="zh-TW" altLang="en-US" sz="4300" b="1" dirty="0"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分鐘後，不得入場應試。</a:t>
            </a:r>
            <a:endParaRPr lang="en-US" altLang="zh-TW" sz="4300" b="1" dirty="0">
              <a:latin typeface="Arial" panose="020B0604020202020204" pitchFamily="34" charset="0"/>
              <a:ea typeface="標楷體" panose="03000509000000000000" pitchFamily="65" charset="-120"/>
              <a:sym typeface="Arial" panose="020B0604020202020204" pitchFamily="34" charset="0"/>
            </a:endParaRPr>
          </a:p>
          <a:p>
            <a:pPr marL="0" indent="0">
              <a:buNone/>
            </a:pPr>
            <a:r>
              <a:rPr lang="zh-TW" altLang="en-US" sz="4300" b="1" dirty="0"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筆試時間</a:t>
            </a:r>
            <a:r>
              <a:rPr lang="en-US" altLang="zh-TW" sz="4300" b="1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Arial" panose="020B0604020202020204" pitchFamily="34" charset="0"/>
              </a:rPr>
              <a:t>15</a:t>
            </a:r>
            <a:r>
              <a:rPr lang="zh-TW" altLang="en-US" sz="4300" b="1" dirty="0"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分鐘以上可交卷。</a:t>
            </a:r>
            <a:endParaRPr lang="en-US" altLang="zh-TW" sz="4300" b="1" dirty="0">
              <a:latin typeface="Arial" panose="020B0604020202020204" pitchFamily="34" charset="0"/>
              <a:ea typeface="標楷體" panose="03000509000000000000" pitchFamily="65" charset="-120"/>
              <a:sym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zh-TW" altLang="en-US" sz="1900" b="1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招生甄試作業</a:t>
            </a:r>
            <a:r>
              <a:rPr lang="en-US" altLang="zh-TW" sz="1900" b="1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-23</a:t>
            </a:r>
          </a:p>
          <a:p>
            <a:pPr marL="0" indent="0" algn="ctr">
              <a:buNone/>
            </a:pPr>
            <a:r>
              <a:rPr lang="zh-TW" altLang="en-US" sz="4300" b="1" dirty="0"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交卷後</a:t>
            </a:r>
            <a:r>
              <a:rPr lang="en-US" altLang="zh-TW" sz="4300" b="1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605</a:t>
            </a:r>
            <a:r>
              <a:rPr lang="zh-TW" altLang="en-US" sz="4300" b="1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休息</a:t>
            </a:r>
            <a:endParaRPr lang="en-US" altLang="zh-TW" sz="4300" b="1" dirty="0">
              <a:solidFill>
                <a:srgbClr val="FF0000"/>
              </a:solidFill>
              <a:latin typeface="Arial" panose="020B0604020202020204" pitchFamily="34" charset="0"/>
              <a:ea typeface="標楷體" panose="03000509000000000000" pitchFamily="65" charset="-120"/>
              <a:sym typeface="Arial" panose="020B0604020202020204" pitchFamily="34" charset="0"/>
            </a:endParaRPr>
          </a:p>
          <a:p>
            <a:pPr marL="0" indent="0" algn="ctr">
              <a:buNone/>
            </a:pPr>
            <a:endParaRPr lang="zh-TW" altLang="en-US" b="1" dirty="0">
              <a:latin typeface="Arial" panose="020B0604020202020204" pitchFamily="34" charset="0"/>
              <a:ea typeface="標楷體" panose="03000509000000000000" pitchFamily="65" charset="-120"/>
              <a:sym typeface="Arial" panose="020B0604020202020204" pitchFamily="34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D55ABDD7-33ED-48E8-A971-BAEEC35C0F54}"/>
              </a:ext>
            </a:extLst>
          </p:cNvPr>
          <p:cNvSpPr txBox="1"/>
          <p:nvPr/>
        </p:nvSpPr>
        <p:spPr>
          <a:xfrm>
            <a:off x="338476" y="6457890"/>
            <a:ext cx="8601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本次錄訓評估</a:t>
            </a:r>
            <a:r>
              <a:rPr lang="en-US" altLang="zh-TW" sz="2000" b="1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(</a:t>
            </a:r>
            <a:r>
              <a:rPr lang="zh-TW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筆試、口試</a:t>
            </a:r>
            <a:r>
              <a:rPr lang="en-US" altLang="zh-TW" sz="2000" b="1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)</a:t>
            </a:r>
            <a:r>
              <a:rPr lang="zh-TW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sym typeface="Arial" panose="020B0604020202020204" pitchFamily="34" charset="0"/>
              </a:rPr>
              <a:t>均全程錄音錄影，請甄試民眾遵守試場規則。</a:t>
            </a:r>
          </a:p>
        </p:txBody>
      </p:sp>
    </p:spTree>
    <p:extLst>
      <p:ext uri="{BB962C8B-B14F-4D97-AF65-F5344CB8AC3E}">
        <p14:creationId xmlns:p14="http://schemas.microsoft.com/office/powerpoint/2010/main" val="25839482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木刻字型</Template>
  <TotalTime>4539</TotalTime>
  <Words>1297</Words>
  <Application>Microsoft Office PowerPoint</Application>
  <PresentationFormat>如螢幕大小 (4:3)</PresentationFormat>
  <Paragraphs>227</Paragraphs>
  <Slides>13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2" baseType="lpstr">
      <vt:lpstr>微軟正黑體</vt:lpstr>
      <vt:lpstr>新細明體</vt:lpstr>
      <vt:lpstr>標楷體</vt:lpstr>
      <vt:lpstr>Arial</vt:lpstr>
      <vt:lpstr>Calibri</vt:lpstr>
      <vt:lpstr>Garamond</vt:lpstr>
      <vt:lpstr>Times New Roman</vt:lpstr>
      <vt:lpstr>Wingdings</vt:lpstr>
      <vt:lpstr>有機</vt:lpstr>
      <vt:lpstr>PowerPoint 簡報</vt:lpstr>
      <vt:lpstr>錄訓評估報到</vt:lpstr>
      <vt:lpstr>課程目標</vt:lpstr>
      <vt:lpstr>課程內容</vt:lpstr>
      <vt:lpstr>課程內容</vt:lpstr>
      <vt:lpstr>PowerPoint 簡報</vt:lpstr>
      <vt:lpstr>教務管理及參訓者權利義務之規定。</vt:lpstr>
      <vt:lpstr>教務管理及參訓者權利義務之規定。</vt:lpstr>
      <vt:lpstr>錄訓評估~筆試</vt:lpstr>
      <vt:lpstr>錄訓評估~口試</vt:lpstr>
      <vt:lpstr>錄取公告</vt:lpstr>
      <vt:lpstr>保證金繳交</vt:lpstr>
      <vt:lpstr>1.筆試。 2.口試。 3.基本資料填寫--即可離校喔!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LTU</dc:creator>
  <cp:lastModifiedBy>黃仲璽</cp:lastModifiedBy>
  <cp:revision>455</cp:revision>
  <cp:lastPrinted>2024-05-03T07:25:05Z</cp:lastPrinted>
  <dcterms:created xsi:type="dcterms:W3CDTF">2016-03-22T05:52:52Z</dcterms:created>
  <dcterms:modified xsi:type="dcterms:W3CDTF">2024-08-05T07:30:33Z</dcterms:modified>
</cp:coreProperties>
</file>